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1"/>
  </p:handoutMasterIdLst>
  <p:sldIdLst>
    <p:sldId id="276" r:id="rId3"/>
    <p:sldId id="277" r:id="rId4"/>
    <p:sldId id="318" r:id="rId6"/>
    <p:sldId id="257" r:id="rId7"/>
    <p:sldId id="319" r:id="rId8"/>
    <p:sldId id="320" r:id="rId9"/>
    <p:sldId id="321" r:id="rId10"/>
    <p:sldId id="322" r:id="rId11"/>
    <p:sldId id="323" r:id="rId12"/>
    <p:sldId id="324" r:id="rId13"/>
    <p:sldId id="325" r:id="rId14"/>
    <p:sldId id="326" r:id="rId15"/>
    <p:sldId id="327" r:id="rId16"/>
    <p:sldId id="375" r:id="rId17"/>
    <p:sldId id="376" r:id="rId18"/>
    <p:sldId id="377" r:id="rId19"/>
    <p:sldId id="283" r:id="rId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77"/>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customXml" Target="../customXml/item1.xml"/><Relationship Id="rId25" Type="http://schemas.openxmlformats.org/officeDocument/2006/relationships/customXmlProps" Target="../customXml/itemProps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0F747F6-A844-4E8F-A0A0-423B86FE2B27}" type="doc">
      <dgm:prSet loTypeId="urn:microsoft.com/office/officeart/2005/8/layout/cycle2" loCatId="cycle" qsTypeId="urn:microsoft.com/office/officeart/2005/8/quickstyle/simple1" qsCatId="simple" csTypeId="urn:microsoft.com/office/officeart/2005/8/colors/accent1_2" csCatId="accent1" phldr="false"/>
      <dgm:spPr/>
      <dgm:t>
        <a:bodyPr/>
        <a:p>
          <a:endParaRPr lang="zh-CN" altLang="en-US"/>
        </a:p>
      </dgm:t>
    </dgm:pt>
    <dgm:pt modelId="{C850D67D-D455-40F2-BF40-958244ECBECF}">
      <dgm:prSet phldrT="[文本]" phldr="false" custT="true"/>
      <dgm:spPr/>
      <dgm:t>
        <a:bodyPr vert="horz" wrap="square"/>
        <a:p>
          <a:pPr>
            <a:lnSpc>
              <a:spcPct val="100000"/>
            </a:lnSpc>
            <a:spcBef>
              <a:spcPct val="0"/>
            </a:spcBef>
            <a:spcAft>
              <a:spcPct val="35000"/>
            </a:spcAft>
          </a:pPr>
          <a:r>
            <a:rPr lang="zh-CN" altLang="en-US" sz="1600">
              <a:latin typeface="微软雅黑" panose="020B0503020204020204" charset="-122"/>
              <a:ea typeface="微软雅黑" panose="020B0503020204020204" charset="-122"/>
            </a:rPr>
            <a:t>提高供给能力（商品丰富、价格优势、差异化服务）</a:t>
          </a:r>
          <a:endParaRPr lang="zh-CN" altLang="en-US" sz="1600">
            <a:latin typeface="微软雅黑" panose="020B0503020204020204" charset="-122"/>
            <a:ea typeface="微软雅黑" panose="020B0503020204020204" charset="-122"/>
          </a:endParaRPr>
        </a:p>
      </dgm:t>
    </dgm:pt>
    <dgm:pt modelId="{815BEECE-237C-451B-AD1A-99AD91077DC5}" cxnId="{A1B75B3B-61BB-4219-A8C9-43FCE2C9B4E5}" type="parTrans">
      <dgm:prSet/>
      <dgm:spPr/>
      <dgm:t>
        <a:bodyPr/>
        <a:p>
          <a:endParaRPr lang="zh-CN" altLang="en-US"/>
        </a:p>
      </dgm:t>
    </dgm:pt>
    <dgm:pt modelId="{440047A4-99C5-4142-9A9A-791B1494D18D}" cxnId="{A1B75B3B-61BB-4219-A8C9-43FCE2C9B4E5}" type="sibTrans">
      <dgm:prSet/>
      <dgm:spPr/>
      <dgm:t>
        <a:bodyPr/>
        <a:p>
          <a:endParaRPr lang="zh-CN" altLang="en-US"/>
        </a:p>
      </dgm:t>
    </dgm:pt>
    <dgm:pt modelId="{B8C84936-1FF8-491C-957F-E93A0D56BE72}">
      <dgm:prSet phldrT="[文本]" phldr="false" custT="false"/>
      <dgm:spPr/>
      <dgm:t>
        <a:bodyPr vert="horz" wrap="square"/>
        <a:p>
          <a:pPr>
            <a:lnSpc>
              <a:spcPct val="100000"/>
            </a:lnSpc>
            <a:spcBef>
              <a:spcPct val="0"/>
            </a:spcBef>
            <a:spcAft>
              <a:spcPct val="35000"/>
            </a:spcAft>
          </a:pPr>
          <a:r>
            <a:rPr lang="zh-CN" altLang="en-US">
              <a:latin typeface="微软雅黑" panose="020B0503020204020204" charset="-122"/>
              <a:ea typeface="微软雅黑" panose="020B0503020204020204" charset="-122"/>
            </a:rPr>
            <a:t>提升消费端福利（长尾需求得到实现）</a:t>
          </a:r>
          <a:endParaRPr lang="zh-CN" altLang="en-US">
            <a:latin typeface="微软雅黑" panose="020B0503020204020204" charset="-122"/>
            <a:ea typeface="微软雅黑" panose="020B0503020204020204" charset="-122"/>
          </a:endParaRPr>
        </a:p>
      </dgm:t>
    </dgm:pt>
    <dgm:pt modelId="{0A3DB1B2-EEAB-46E8-83B7-3C75439F76AD}" cxnId="{C623C09A-8FCF-4815-B8AC-E942C6E35A6C}" type="parTrans">
      <dgm:prSet/>
      <dgm:spPr/>
      <dgm:t>
        <a:bodyPr/>
        <a:p>
          <a:endParaRPr lang="zh-CN" altLang="en-US"/>
        </a:p>
      </dgm:t>
    </dgm:pt>
    <dgm:pt modelId="{1D27C24F-A927-4600-8878-8630ECEBD341}" cxnId="{C623C09A-8FCF-4815-B8AC-E942C6E35A6C}" type="sibTrans">
      <dgm:prSet/>
      <dgm:spPr/>
      <dgm:t>
        <a:bodyPr/>
        <a:p>
          <a:endParaRPr lang="zh-CN" altLang="en-US"/>
        </a:p>
      </dgm:t>
    </dgm:pt>
    <dgm:pt modelId="{BDF19F98-1BB6-4691-BA39-AC544680C920}">
      <dgm:prSet phldrT="[文本]" phldr="false" custT="false"/>
      <dgm:spPr/>
      <dgm:t>
        <a:bodyPr vert="horz" wrap="square"/>
        <a:p>
          <a:pPr>
            <a:lnSpc>
              <a:spcPct val="100000"/>
            </a:lnSpc>
            <a:spcBef>
              <a:spcPct val="0"/>
            </a:spcBef>
            <a:spcAft>
              <a:spcPct val="35000"/>
            </a:spcAft>
          </a:pPr>
          <a:r>
            <a:rPr lang="zh-CN" altLang="en-US">
              <a:latin typeface="微软雅黑" panose="020B0503020204020204" charset="-122"/>
              <a:ea typeface="微软雅黑" panose="020B0503020204020204" charset="-122"/>
            </a:rPr>
            <a:t>网购消费者激增</a:t>
          </a:r>
          <a:endParaRPr lang="zh-CN" altLang="en-US">
            <a:latin typeface="微软雅黑" panose="020B0503020204020204" charset="-122"/>
            <a:ea typeface="微软雅黑" panose="020B0503020204020204" charset="-122"/>
          </a:endParaRPr>
        </a:p>
      </dgm:t>
    </dgm:pt>
    <dgm:pt modelId="{0E0CE0D5-07C4-4901-B365-8211F8750388}" cxnId="{73E241C0-2A29-4CEC-8AB0-B2D8EC87D46C}" type="parTrans">
      <dgm:prSet/>
      <dgm:spPr/>
      <dgm:t>
        <a:bodyPr/>
        <a:p>
          <a:endParaRPr lang="zh-CN" altLang="en-US"/>
        </a:p>
      </dgm:t>
    </dgm:pt>
    <dgm:pt modelId="{ABEF5CDB-B202-47B1-8976-6563592DD193}" cxnId="{73E241C0-2A29-4CEC-8AB0-B2D8EC87D46C}" type="sibTrans">
      <dgm:prSet/>
      <dgm:spPr/>
      <dgm:t>
        <a:bodyPr/>
        <a:p>
          <a:endParaRPr lang="zh-CN" altLang="en-US"/>
        </a:p>
      </dgm:t>
    </dgm:pt>
    <dgm:pt modelId="{A76F7821-8389-4FF6-81DA-C4B97FDCE57C}">
      <dgm:prSet phldrT="[文本]" phldr="false" custT="false"/>
      <dgm:spPr/>
      <dgm:t>
        <a:bodyPr vert="horz" wrap="square"/>
        <a:p>
          <a:pPr>
            <a:lnSpc>
              <a:spcPct val="100000"/>
            </a:lnSpc>
            <a:spcBef>
              <a:spcPct val="0"/>
            </a:spcBef>
            <a:spcAft>
              <a:spcPct val="35000"/>
            </a:spcAft>
          </a:pPr>
          <a:r>
            <a:rPr lang="zh-CN" altLang="en-US">
              <a:latin typeface="微软雅黑" panose="020B0503020204020204" charset="-122"/>
              <a:ea typeface="微软雅黑" panose="020B0503020204020204" charset="-122"/>
            </a:rPr>
            <a:t>刺激供应端几何级数扩张</a:t>
          </a:r>
          <a:endParaRPr lang="zh-CN" altLang="en-US">
            <a:latin typeface="微软雅黑" panose="020B0503020204020204" charset="-122"/>
            <a:ea typeface="微软雅黑" panose="020B0503020204020204" charset="-122"/>
          </a:endParaRPr>
        </a:p>
      </dgm:t>
    </dgm:pt>
    <dgm:pt modelId="{D69A4B64-ECF7-44B7-B11F-30D5FBCABAD0}" cxnId="{9404D05E-0379-4128-9D17-D7BF2A05C184}" type="parTrans">
      <dgm:prSet/>
      <dgm:spPr/>
      <dgm:t>
        <a:bodyPr/>
        <a:p>
          <a:endParaRPr lang="zh-CN" altLang="en-US"/>
        </a:p>
      </dgm:t>
    </dgm:pt>
    <dgm:pt modelId="{C62D58A2-E7B0-4326-BAF0-CD60EBC9C61D}" cxnId="{9404D05E-0379-4128-9D17-D7BF2A05C184}" type="sibTrans">
      <dgm:prSet/>
      <dgm:spPr/>
      <dgm:t>
        <a:bodyPr/>
        <a:p>
          <a:endParaRPr lang="zh-CN" altLang="en-US"/>
        </a:p>
      </dgm:t>
    </dgm:pt>
    <dgm:pt modelId="{A15C1A26-8DF5-40E1-BCEB-A9F490C30D57}" type="pres">
      <dgm:prSet presAssocID="{00F747F6-A844-4E8F-A0A0-423B86FE2B27}" presName="cycle" presStyleCnt="0">
        <dgm:presLayoutVars>
          <dgm:dir/>
          <dgm:resizeHandles val="exact"/>
        </dgm:presLayoutVars>
      </dgm:prSet>
      <dgm:spPr/>
    </dgm:pt>
    <dgm:pt modelId="{ADA7BD43-8261-45C1-B84A-0D52FA1E4AE7}" type="pres">
      <dgm:prSet presAssocID="{C850D67D-D455-40F2-BF40-958244ECBECF}" presName="node" presStyleLbl="node1" presStyleIdx="0" presStyleCnt="4">
        <dgm:presLayoutVars>
          <dgm:bulletEnabled val="true"/>
        </dgm:presLayoutVars>
      </dgm:prSet>
      <dgm:spPr/>
    </dgm:pt>
    <dgm:pt modelId="{56F040CF-6F47-4847-8647-F5FDBC9F146A}" type="pres">
      <dgm:prSet presAssocID="{440047A4-99C5-4142-9A9A-791B1494D18D}" presName="sibTrans" presStyleLbl="sibTrans2D1" presStyleIdx="0" presStyleCnt="4"/>
      <dgm:spPr/>
    </dgm:pt>
    <dgm:pt modelId="{625DDE57-EEE3-4179-988C-D68B639218F6}" type="pres">
      <dgm:prSet presAssocID="{440047A4-99C5-4142-9A9A-791B1494D18D}" presName="connectorText" presStyleCnt="0"/>
      <dgm:spPr/>
    </dgm:pt>
    <dgm:pt modelId="{4DEB6BE5-009F-44B4-83FA-1FE41DB12AD9}" type="pres">
      <dgm:prSet presAssocID="{B8C84936-1FF8-491C-957F-E93A0D56BE72}" presName="node" presStyleLbl="node1" presStyleIdx="1" presStyleCnt="4">
        <dgm:presLayoutVars>
          <dgm:bulletEnabled val="true"/>
        </dgm:presLayoutVars>
      </dgm:prSet>
      <dgm:spPr/>
    </dgm:pt>
    <dgm:pt modelId="{212C6A32-E039-4B6C-B264-DA671275507E}" type="pres">
      <dgm:prSet presAssocID="{1D27C24F-A927-4600-8878-8630ECEBD341}" presName="sibTrans" presStyleLbl="sibTrans2D1" presStyleIdx="1" presStyleCnt="4"/>
      <dgm:spPr/>
    </dgm:pt>
    <dgm:pt modelId="{B2DF63D3-0027-42D6-BEB7-43AD254113F1}" type="pres">
      <dgm:prSet presAssocID="{1D27C24F-A927-4600-8878-8630ECEBD341}" presName="connectorText" presStyleCnt="0"/>
      <dgm:spPr/>
    </dgm:pt>
    <dgm:pt modelId="{16EAD731-A57C-4041-B559-7EC79077EC53}" type="pres">
      <dgm:prSet presAssocID="{BDF19F98-1BB6-4691-BA39-AC544680C920}" presName="node" presStyleLbl="node1" presStyleIdx="2" presStyleCnt="4">
        <dgm:presLayoutVars>
          <dgm:bulletEnabled val="true"/>
        </dgm:presLayoutVars>
      </dgm:prSet>
      <dgm:spPr/>
    </dgm:pt>
    <dgm:pt modelId="{2E34DF9E-868B-4A46-AA78-8199053E3B5A}" type="pres">
      <dgm:prSet presAssocID="{ABEF5CDB-B202-47B1-8976-6563592DD193}" presName="sibTrans" presStyleLbl="sibTrans2D1" presStyleIdx="2" presStyleCnt="4"/>
      <dgm:spPr/>
    </dgm:pt>
    <dgm:pt modelId="{3A69013B-636D-412C-A409-F6D854B1E8CF}" type="pres">
      <dgm:prSet presAssocID="{ABEF5CDB-B202-47B1-8976-6563592DD193}" presName="connectorText" presStyleCnt="0"/>
      <dgm:spPr/>
    </dgm:pt>
    <dgm:pt modelId="{12FF041E-83E1-47C9-B066-87396D274A0D}" type="pres">
      <dgm:prSet presAssocID="{A76F7821-8389-4FF6-81DA-C4B97FDCE57C}" presName="node" presStyleLbl="node1" presStyleIdx="3" presStyleCnt="4">
        <dgm:presLayoutVars>
          <dgm:bulletEnabled val="true"/>
        </dgm:presLayoutVars>
      </dgm:prSet>
      <dgm:spPr/>
    </dgm:pt>
    <dgm:pt modelId="{AAFAAFBE-67D6-4C79-BA3C-CA0235E4A8BE}" type="pres">
      <dgm:prSet presAssocID="{C62D58A2-E7B0-4326-BAF0-CD60EBC9C61D}" presName="sibTrans" presStyleLbl="sibTrans2D1" presStyleIdx="3" presStyleCnt="4"/>
      <dgm:spPr/>
    </dgm:pt>
    <dgm:pt modelId="{31E987A1-818B-493F-AA47-EA8FC0CAD285}" type="pres">
      <dgm:prSet presAssocID="{C62D58A2-E7B0-4326-BAF0-CD60EBC9C61D}" presName="connectorText" presStyleCnt="0"/>
      <dgm:spPr/>
    </dgm:pt>
  </dgm:ptLst>
  <dgm:cxnLst>
    <dgm:cxn modelId="{A1B75B3B-61BB-4219-A8C9-43FCE2C9B4E5}" srcId="{00F747F6-A844-4E8F-A0A0-423B86FE2B27}" destId="{C850D67D-D455-40F2-BF40-958244ECBECF}" srcOrd="0" destOrd="0" parTransId="{815BEECE-237C-451B-AD1A-99AD91077DC5}" sibTransId="{440047A4-99C5-4142-9A9A-791B1494D18D}"/>
    <dgm:cxn modelId="{C623C09A-8FCF-4815-B8AC-E942C6E35A6C}" srcId="{00F747F6-A844-4E8F-A0A0-423B86FE2B27}" destId="{B8C84936-1FF8-491C-957F-E93A0D56BE72}" srcOrd="1" destOrd="0" parTransId="{0A3DB1B2-EEAB-46E8-83B7-3C75439F76AD}" sibTransId="{1D27C24F-A927-4600-8878-8630ECEBD341}"/>
    <dgm:cxn modelId="{73E241C0-2A29-4CEC-8AB0-B2D8EC87D46C}" srcId="{00F747F6-A844-4E8F-A0A0-423B86FE2B27}" destId="{BDF19F98-1BB6-4691-BA39-AC544680C920}" srcOrd="2" destOrd="0" parTransId="{0E0CE0D5-07C4-4901-B365-8211F8750388}" sibTransId="{ABEF5CDB-B202-47B1-8976-6563592DD193}"/>
    <dgm:cxn modelId="{9404D05E-0379-4128-9D17-D7BF2A05C184}" srcId="{00F747F6-A844-4E8F-A0A0-423B86FE2B27}" destId="{A76F7821-8389-4FF6-81DA-C4B97FDCE57C}" srcOrd="3" destOrd="0" parTransId="{D69A4B64-ECF7-44B7-B11F-30D5FBCABAD0}" sibTransId="{C62D58A2-E7B0-4326-BAF0-CD60EBC9C61D}"/>
    <dgm:cxn modelId="{382021DF-AFEE-43A8-B7D6-F71E32C6162B}" type="presOf" srcId="{00F747F6-A844-4E8F-A0A0-423B86FE2B27}" destId="{A15C1A26-8DF5-40E1-BCEB-A9F490C30D57}" srcOrd="0" destOrd="0" presId="urn:microsoft.com/office/officeart/2005/8/layout/cycle2"/>
    <dgm:cxn modelId="{0A1760BB-BC1D-4A88-A31B-0CAB08BF7C5D}" type="presParOf" srcId="{A15C1A26-8DF5-40E1-BCEB-A9F490C30D57}" destId="{ADA7BD43-8261-45C1-B84A-0D52FA1E4AE7}" srcOrd="0" destOrd="0" presId="urn:microsoft.com/office/officeart/2005/8/layout/cycle2"/>
    <dgm:cxn modelId="{847E0656-F630-495A-A862-C11DD5A968F2}" type="presOf" srcId="{C850D67D-D455-40F2-BF40-958244ECBECF}" destId="{ADA7BD43-8261-45C1-B84A-0D52FA1E4AE7}" srcOrd="0" destOrd="0" presId="urn:microsoft.com/office/officeart/2005/8/layout/cycle2"/>
    <dgm:cxn modelId="{CB479320-E02C-4AF5-8B75-CDADEB674FC7}" type="presParOf" srcId="{A15C1A26-8DF5-40E1-BCEB-A9F490C30D57}" destId="{56F040CF-6F47-4847-8647-F5FDBC9F146A}" srcOrd="1" destOrd="0" presId="urn:microsoft.com/office/officeart/2005/8/layout/cycle2"/>
    <dgm:cxn modelId="{7C09472D-DF3A-4D54-8C84-40C96B268BFB}" type="presOf" srcId="{440047A4-99C5-4142-9A9A-791B1494D18D}" destId="{56F040CF-6F47-4847-8647-F5FDBC9F146A}" srcOrd="0" destOrd="0" presId="urn:microsoft.com/office/officeart/2005/8/layout/cycle2"/>
    <dgm:cxn modelId="{A5CE13EA-6F9F-4308-AFB0-D1DAEC61F660}" type="presParOf" srcId="{56F040CF-6F47-4847-8647-F5FDBC9F146A}" destId="{625DDE57-EEE3-4179-988C-D68B639218F6}" srcOrd="0" destOrd="1" presId="urn:microsoft.com/office/officeart/2005/8/layout/cycle2"/>
    <dgm:cxn modelId="{B69CAD87-B07F-4234-961A-52BE79648BCC}" type="presOf" srcId="{440047A4-99C5-4142-9A9A-791B1494D18D}" destId="{625DDE57-EEE3-4179-988C-D68B639218F6}" srcOrd="1" destOrd="0" presId="urn:microsoft.com/office/officeart/2005/8/layout/cycle2"/>
    <dgm:cxn modelId="{3A93D848-6CB5-4FAA-B0DC-3E10E2FD20D7}" type="presParOf" srcId="{A15C1A26-8DF5-40E1-BCEB-A9F490C30D57}" destId="{4DEB6BE5-009F-44B4-83FA-1FE41DB12AD9}" srcOrd="2" destOrd="0" presId="urn:microsoft.com/office/officeart/2005/8/layout/cycle2"/>
    <dgm:cxn modelId="{42EC8CAE-1497-47E7-9A18-1B5262D697A4}" type="presOf" srcId="{B8C84936-1FF8-491C-957F-E93A0D56BE72}" destId="{4DEB6BE5-009F-44B4-83FA-1FE41DB12AD9}" srcOrd="0" destOrd="0" presId="urn:microsoft.com/office/officeart/2005/8/layout/cycle2"/>
    <dgm:cxn modelId="{72A22272-8273-424C-9F40-D9F0C5768218}" type="presParOf" srcId="{A15C1A26-8DF5-40E1-BCEB-A9F490C30D57}" destId="{212C6A32-E039-4B6C-B264-DA671275507E}" srcOrd="3" destOrd="0" presId="urn:microsoft.com/office/officeart/2005/8/layout/cycle2"/>
    <dgm:cxn modelId="{DE0E077C-8941-476B-BF31-1C8C842DA430}" type="presOf" srcId="{1D27C24F-A927-4600-8878-8630ECEBD341}" destId="{212C6A32-E039-4B6C-B264-DA671275507E}" srcOrd="0" destOrd="0" presId="urn:microsoft.com/office/officeart/2005/8/layout/cycle2"/>
    <dgm:cxn modelId="{942C17F1-26FD-45A2-9EA3-5786198E86D8}" type="presParOf" srcId="{212C6A32-E039-4B6C-B264-DA671275507E}" destId="{B2DF63D3-0027-42D6-BEB7-43AD254113F1}" srcOrd="0" destOrd="3" presId="urn:microsoft.com/office/officeart/2005/8/layout/cycle2"/>
    <dgm:cxn modelId="{17AE99D3-3A13-44FE-8F3F-0F16BDFED212}" type="presOf" srcId="{1D27C24F-A927-4600-8878-8630ECEBD341}" destId="{B2DF63D3-0027-42D6-BEB7-43AD254113F1}" srcOrd="1" destOrd="0" presId="urn:microsoft.com/office/officeart/2005/8/layout/cycle2"/>
    <dgm:cxn modelId="{18F67804-5FAA-4221-A27F-3F7BB0752BDE}" type="presParOf" srcId="{A15C1A26-8DF5-40E1-BCEB-A9F490C30D57}" destId="{16EAD731-A57C-4041-B559-7EC79077EC53}" srcOrd="4" destOrd="0" presId="urn:microsoft.com/office/officeart/2005/8/layout/cycle2"/>
    <dgm:cxn modelId="{FFDF3BA9-00F3-4BAC-8B7A-6F2AD0965999}" type="presOf" srcId="{BDF19F98-1BB6-4691-BA39-AC544680C920}" destId="{16EAD731-A57C-4041-B559-7EC79077EC53}" srcOrd="0" destOrd="0" presId="urn:microsoft.com/office/officeart/2005/8/layout/cycle2"/>
    <dgm:cxn modelId="{F3BBCFD2-1B5B-493A-AF5E-A2357ACE3B3D}" type="presParOf" srcId="{A15C1A26-8DF5-40E1-BCEB-A9F490C30D57}" destId="{2E34DF9E-868B-4A46-AA78-8199053E3B5A}" srcOrd="5" destOrd="0" presId="urn:microsoft.com/office/officeart/2005/8/layout/cycle2"/>
    <dgm:cxn modelId="{861823A0-E84D-45D8-9AD2-FB73C82A341B}" type="presOf" srcId="{ABEF5CDB-B202-47B1-8976-6563592DD193}" destId="{2E34DF9E-868B-4A46-AA78-8199053E3B5A}" srcOrd="0" destOrd="0" presId="urn:microsoft.com/office/officeart/2005/8/layout/cycle2"/>
    <dgm:cxn modelId="{817FF111-2059-45FF-BB75-3B5EEAB52303}" type="presParOf" srcId="{2E34DF9E-868B-4A46-AA78-8199053E3B5A}" destId="{3A69013B-636D-412C-A409-F6D854B1E8CF}" srcOrd="0" destOrd="5" presId="urn:microsoft.com/office/officeart/2005/8/layout/cycle2"/>
    <dgm:cxn modelId="{7CD13316-C889-4F92-B887-25323A798463}" type="presOf" srcId="{ABEF5CDB-B202-47B1-8976-6563592DD193}" destId="{3A69013B-636D-412C-A409-F6D854B1E8CF}" srcOrd="1" destOrd="0" presId="urn:microsoft.com/office/officeart/2005/8/layout/cycle2"/>
    <dgm:cxn modelId="{BBB13C83-2BC5-419B-919F-0D2B1AFC4F67}" type="presParOf" srcId="{A15C1A26-8DF5-40E1-BCEB-A9F490C30D57}" destId="{12FF041E-83E1-47C9-B066-87396D274A0D}" srcOrd="6" destOrd="0" presId="urn:microsoft.com/office/officeart/2005/8/layout/cycle2"/>
    <dgm:cxn modelId="{58ACC188-111F-443E-ABE5-B0BE4B58ACF7}" type="presOf" srcId="{A76F7821-8389-4FF6-81DA-C4B97FDCE57C}" destId="{12FF041E-83E1-47C9-B066-87396D274A0D}" srcOrd="0" destOrd="0" presId="urn:microsoft.com/office/officeart/2005/8/layout/cycle2"/>
    <dgm:cxn modelId="{870A32B8-1150-4CB1-8FE2-CDF901DE3BD3}" type="presParOf" srcId="{A15C1A26-8DF5-40E1-BCEB-A9F490C30D57}" destId="{AAFAAFBE-67D6-4C79-BA3C-CA0235E4A8BE}" srcOrd="7" destOrd="0" presId="urn:microsoft.com/office/officeart/2005/8/layout/cycle2"/>
    <dgm:cxn modelId="{7CCE41A4-254D-4048-8AB6-04E78CAA55EE}" type="presOf" srcId="{C62D58A2-E7B0-4326-BAF0-CD60EBC9C61D}" destId="{AAFAAFBE-67D6-4C79-BA3C-CA0235E4A8BE}" srcOrd="0" destOrd="0" presId="urn:microsoft.com/office/officeart/2005/8/layout/cycle2"/>
    <dgm:cxn modelId="{48AF6A16-39B3-4837-94B2-C4373AF0F129}" type="presParOf" srcId="{AAFAAFBE-67D6-4C79-BA3C-CA0235E4A8BE}" destId="{31E987A1-818B-493F-AA47-EA8FC0CAD285}" srcOrd="0" destOrd="7" presId="urn:microsoft.com/office/officeart/2005/8/layout/cycle2"/>
    <dgm:cxn modelId="{9148FA3F-5187-49A2-8ED8-267AE41E1330}" type="presOf" srcId="{C62D58A2-E7B0-4326-BAF0-CD60EBC9C61D}" destId="{31E987A1-818B-493F-AA47-EA8FC0CAD285}" srcOrd="1"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455"/>
        <a:chOff x="0" y="0"/>
        <a:chExt cx="8128000" cy="5418455"/>
      </a:xfrm>
    </dsp:grpSpPr>
    <dsp:sp modelId="{ADA7BD43-8261-45C1-B84A-0D52FA1E4AE7}">
      <dsp:nvSpPr>
        <dsp:cNvPr id="5" name="椭圆 4"/>
        <dsp:cNvSpPr/>
      </dsp:nvSpPr>
      <dsp:spPr bwMode="white">
        <a:xfrm>
          <a:off x="3196025" y="0"/>
          <a:ext cx="1735950" cy="1735950"/>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20320" tIns="20320" rIns="20320" bIns="2032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sz="1600">
              <a:latin typeface="微软雅黑" panose="020B0503020204020204" charset="-122"/>
              <a:ea typeface="微软雅黑" panose="020B0503020204020204" charset="-122"/>
            </a:rPr>
            <a:t>提高供给能力（商品丰富、价格优势、差异化服务）</a:t>
          </a:r>
          <a:endParaRPr lang="zh-CN" altLang="en-US" sz="1600">
            <a:latin typeface="微软雅黑" panose="020B0503020204020204" charset="-122"/>
            <a:ea typeface="微软雅黑" panose="020B0503020204020204" charset="-122"/>
          </a:endParaRPr>
        </a:p>
      </dsp:txBody>
      <dsp:txXfrm>
        <a:off x="3196025" y="0"/>
        <a:ext cx="1735950" cy="1735950"/>
      </dsp:txXfrm>
    </dsp:sp>
    <dsp:sp modelId="{56F040CF-6F47-4847-8647-F5FDBC9F146A}">
      <dsp:nvSpPr>
        <dsp:cNvPr id="6" name="右箭头 5"/>
        <dsp:cNvSpPr/>
      </dsp:nvSpPr>
      <dsp:spPr bwMode="white">
        <a:xfrm rot="2699999">
          <a:off x="4754613" y="1495660"/>
          <a:ext cx="460027" cy="58588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rot="2699999">
        <a:off x="4754613" y="1495660"/>
        <a:ext cx="460027" cy="585883"/>
      </dsp:txXfrm>
    </dsp:sp>
    <dsp:sp modelId="{4DEB6BE5-009F-44B4-83FA-1FE41DB12AD9}">
      <dsp:nvSpPr>
        <dsp:cNvPr id="7" name="椭圆 6"/>
        <dsp:cNvSpPr/>
      </dsp:nvSpPr>
      <dsp:spPr bwMode="white">
        <a:xfrm>
          <a:off x="5037278" y="1841253"/>
          <a:ext cx="1735950" cy="1735950"/>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latin typeface="微软雅黑" panose="020B0503020204020204" charset="-122"/>
              <a:ea typeface="微软雅黑" panose="020B0503020204020204" charset="-122"/>
            </a:rPr>
            <a:t>提升消费端福利（长尾需求得到实现）</a:t>
          </a:r>
          <a:endParaRPr lang="zh-CN" altLang="en-US">
            <a:latin typeface="微软雅黑" panose="020B0503020204020204" charset="-122"/>
            <a:ea typeface="微软雅黑" panose="020B0503020204020204" charset="-122"/>
          </a:endParaRPr>
        </a:p>
      </dsp:txBody>
      <dsp:txXfrm>
        <a:off x="5037278" y="1841253"/>
        <a:ext cx="1735950" cy="1735950"/>
      </dsp:txXfrm>
    </dsp:sp>
    <dsp:sp modelId="{212C6A32-E039-4B6C-B264-DA671275507E}">
      <dsp:nvSpPr>
        <dsp:cNvPr id="8" name="右箭头 7"/>
        <dsp:cNvSpPr/>
      </dsp:nvSpPr>
      <dsp:spPr bwMode="white">
        <a:xfrm rot="8100000">
          <a:off x="4754613" y="3336912"/>
          <a:ext cx="460027" cy="58588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rot="8100000">
        <a:off x="4754613" y="3336912"/>
        <a:ext cx="460027" cy="585883"/>
      </dsp:txXfrm>
    </dsp:sp>
    <dsp:sp modelId="{16EAD731-A57C-4041-B559-7EC79077EC53}">
      <dsp:nvSpPr>
        <dsp:cNvPr id="9" name="椭圆 8"/>
        <dsp:cNvSpPr/>
      </dsp:nvSpPr>
      <dsp:spPr bwMode="white">
        <a:xfrm>
          <a:off x="3196025" y="3682505"/>
          <a:ext cx="1735950" cy="1735950"/>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latin typeface="微软雅黑" panose="020B0503020204020204" charset="-122"/>
              <a:ea typeface="微软雅黑" panose="020B0503020204020204" charset="-122"/>
            </a:rPr>
            <a:t>网购消费者激增</a:t>
          </a:r>
          <a:endParaRPr lang="zh-CN" altLang="en-US">
            <a:latin typeface="微软雅黑" panose="020B0503020204020204" charset="-122"/>
            <a:ea typeface="微软雅黑" panose="020B0503020204020204" charset="-122"/>
          </a:endParaRPr>
        </a:p>
      </dsp:txBody>
      <dsp:txXfrm>
        <a:off x="3196025" y="3682505"/>
        <a:ext cx="1735950" cy="1735950"/>
      </dsp:txXfrm>
    </dsp:sp>
    <dsp:sp modelId="{2E34DF9E-868B-4A46-AA78-8199053E3B5A}">
      <dsp:nvSpPr>
        <dsp:cNvPr id="10" name="右箭头 9"/>
        <dsp:cNvSpPr/>
      </dsp:nvSpPr>
      <dsp:spPr bwMode="white">
        <a:xfrm rot="13500000">
          <a:off x="2913360" y="3336912"/>
          <a:ext cx="460027" cy="58588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rot="13500000">
        <a:off x="2913360" y="3336912"/>
        <a:ext cx="460027" cy="585883"/>
      </dsp:txXfrm>
    </dsp:sp>
    <dsp:sp modelId="{12FF041E-83E1-47C9-B066-87396D274A0D}">
      <dsp:nvSpPr>
        <dsp:cNvPr id="11" name="椭圆 10"/>
        <dsp:cNvSpPr/>
      </dsp:nvSpPr>
      <dsp:spPr bwMode="white">
        <a:xfrm>
          <a:off x="1354773" y="1841253"/>
          <a:ext cx="1735950" cy="1735950"/>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latin typeface="微软雅黑" panose="020B0503020204020204" charset="-122"/>
              <a:ea typeface="微软雅黑" panose="020B0503020204020204" charset="-122"/>
            </a:rPr>
            <a:t>刺激供应端几何级数扩张</a:t>
          </a:r>
          <a:endParaRPr lang="zh-CN" altLang="en-US">
            <a:latin typeface="微软雅黑" panose="020B0503020204020204" charset="-122"/>
            <a:ea typeface="微软雅黑" panose="020B0503020204020204" charset="-122"/>
          </a:endParaRPr>
        </a:p>
      </dsp:txBody>
      <dsp:txXfrm>
        <a:off x="1354773" y="1841253"/>
        <a:ext cx="1735950" cy="1735950"/>
      </dsp:txXfrm>
    </dsp:sp>
    <dsp:sp modelId="{AAFAAFBE-67D6-4C79-BA3C-CA0235E4A8BE}">
      <dsp:nvSpPr>
        <dsp:cNvPr id="12" name="右箭头 11"/>
        <dsp:cNvSpPr/>
      </dsp:nvSpPr>
      <dsp:spPr bwMode="white">
        <a:xfrm rot="-2699999">
          <a:off x="2913360" y="1495660"/>
          <a:ext cx="460027" cy="58588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rot="-2699999">
        <a:off x="2913360" y="1495660"/>
        <a:ext cx="460027" cy="58588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true"/>
        </dgm:pt>
        <dgm:pt modelId="2">
          <dgm:prSet phldr="true"/>
        </dgm:pt>
        <dgm:pt modelId="3">
          <dgm:prSet phldr="true"/>
        </dgm:pt>
        <dgm:pt modelId="4">
          <dgm:prSet phldr="true"/>
        </dgm:pt>
        <dgm:pt modelId="5">
          <dgm:prSet phldr="true"/>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true"/>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true">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image" Target="../media/image11.png"/><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3.png"/><Relationship Id="rId2" Type="http://schemas.microsoft.com/office/2007/relationships/hdphoto" Target="../media/image2.wdp"/><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3.png"/><Relationship Id="rId2" Type="http://schemas.microsoft.com/office/2007/relationships/hdphoto" Target="../media/image2.wdp"/><Relationship Id="rId11" Type="http://schemas.openxmlformats.org/officeDocument/2006/relationships/notesSlide" Target="../notesSlides/notesSlide8.xml"/><Relationship Id="rId10"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704715" y="2212975"/>
            <a:ext cx="624268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第一部分：智能商业</a:t>
            </a:r>
            <a:endPar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5" name="44B7C0F4-79DB-4F8B-9303-0E098D69D8BE-2" descr="qt_temp"/>
          <p:cNvPicPr>
            <a:picLocks noChangeAspect="true"/>
          </p:cNvPicPr>
          <p:nvPr/>
        </p:nvPicPr>
        <p:blipFill>
          <a:blip r:embed="rId7"/>
          <a:stretch>
            <a:fillRect/>
          </a:stretch>
        </p:blipFill>
        <p:spPr>
          <a:xfrm>
            <a:off x="7634605" y="4352290"/>
            <a:ext cx="1305560" cy="130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网络协同其他案例</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1078865"/>
            <a:ext cx="9546590"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除淘宝外，</a:t>
            </a:r>
            <a:r>
              <a:rPr lang="en-US" altLang="zh-CN" sz="2000">
                <a:latin typeface="微软雅黑" panose="020B0503020204020204" charset="-122"/>
                <a:ea typeface="微软雅黑" panose="020B0503020204020204" charset="-122"/>
              </a:rPr>
              <a:t>Airbnb</a:t>
            </a:r>
            <a:r>
              <a:rPr lang="zh-CN" altLang="en-US" sz="2000">
                <a:latin typeface="微软雅黑" panose="020B0503020204020204" charset="-122"/>
                <a:ea typeface="微软雅黑" panose="020B0503020204020204" charset="-122"/>
              </a:rPr>
              <a:t>，字幕组，都是</a:t>
            </a:r>
            <a:r>
              <a:rPr lang="zh-CN" altLang="en-US" sz="2000" b="1">
                <a:solidFill>
                  <a:srgbClr val="00B0F0"/>
                </a:solidFill>
                <a:latin typeface="微软雅黑" panose="020B0503020204020204" charset="-122"/>
                <a:ea typeface="微软雅黑" panose="020B0503020204020204" charset="-122"/>
              </a:rPr>
              <a:t>开放、协同、共享、共建</a:t>
            </a:r>
            <a:r>
              <a:rPr lang="zh-CN" altLang="en-US" sz="2000">
                <a:latin typeface="微软雅黑" panose="020B0503020204020204" charset="-122"/>
                <a:ea typeface="微软雅黑" panose="020B0503020204020204" charset="-122"/>
              </a:rPr>
              <a:t>的网状结构，它们已经开始取代</a:t>
            </a:r>
            <a:r>
              <a:rPr lang="zh-CN" altLang="en-US" sz="2000" b="1">
                <a:solidFill>
                  <a:srgbClr val="00B0F0"/>
                </a:solidFill>
                <a:latin typeface="微软雅黑" panose="020B0503020204020204" charset="-122"/>
                <a:ea typeface="微软雅黑" panose="020B0503020204020204" charset="-122"/>
              </a:rPr>
              <a:t>封闭、线性、管理、控制</a:t>
            </a:r>
            <a:r>
              <a:rPr lang="zh-CN" altLang="en-US" sz="2000">
                <a:latin typeface="微软雅黑" panose="020B0503020204020204" charset="-122"/>
                <a:ea typeface="微软雅黑" panose="020B0503020204020204" charset="-122"/>
              </a:rPr>
              <a:t>的工业时代线性结构。</a:t>
            </a:r>
            <a:endParaRPr lang="zh-CN" altLang="en-US"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tretch>
            <a:fillRect/>
          </a:stretch>
        </p:blipFill>
        <p:spPr>
          <a:xfrm>
            <a:off x="6138545" y="2408555"/>
            <a:ext cx="4631055" cy="2284095"/>
          </a:xfrm>
          <a:prstGeom prst="rect">
            <a:avLst/>
          </a:prstGeom>
        </p:spPr>
      </p:pic>
      <p:pic>
        <p:nvPicPr>
          <p:cNvPr id="4" name="图片 3"/>
          <p:cNvPicPr>
            <a:picLocks noChangeAspect="true"/>
          </p:cNvPicPr>
          <p:nvPr/>
        </p:nvPicPr>
        <p:blipFill>
          <a:blip r:embed="rId5"/>
          <a:stretch>
            <a:fillRect/>
          </a:stretch>
        </p:blipFill>
        <p:spPr>
          <a:xfrm>
            <a:off x="1322705" y="2408555"/>
            <a:ext cx="4046855" cy="2276475"/>
          </a:xfrm>
          <a:prstGeom prst="rect">
            <a:avLst/>
          </a:prstGeom>
        </p:spPr>
      </p:pic>
      <p:sp>
        <p:nvSpPr>
          <p:cNvPr id="5" name="文本框 4"/>
          <p:cNvSpPr txBox="true"/>
          <p:nvPr/>
        </p:nvSpPr>
        <p:spPr>
          <a:xfrm>
            <a:off x="1322705" y="5218430"/>
            <a:ext cx="9546590"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只要一个行业、一条流程、一项任务初步完成</a:t>
            </a:r>
            <a:r>
              <a:rPr lang="zh-CN" sz="2000" b="1">
                <a:solidFill>
                  <a:srgbClr val="00B0F0"/>
                </a:solidFill>
                <a:latin typeface="微软雅黑" panose="020B0503020204020204" charset="-122"/>
                <a:ea typeface="微软雅黑" panose="020B0503020204020204" charset="-122"/>
              </a:rPr>
              <a:t>在线化</a:t>
            </a:r>
            <a:r>
              <a:rPr lang="zh-CN" sz="2000">
                <a:latin typeface="微软雅黑" panose="020B0503020204020204" charset="-122"/>
                <a:ea typeface="微软雅黑" panose="020B0503020204020204" charset="-122"/>
              </a:rPr>
              <a:t>，</a:t>
            </a:r>
            <a:r>
              <a:rPr lang="zh-CN" sz="2000" b="1">
                <a:solidFill>
                  <a:srgbClr val="00B0F0"/>
                </a:solidFill>
                <a:latin typeface="微软雅黑" panose="020B0503020204020204" charset="-122"/>
                <a:ea typeface="微软雅黑" panose="020B0503020204020204" charset="-122"/>
              </a:rPr>
              <a:t>直连互动</a:t>
            </a:r>
            <a:r>
              <a:rPr lang="zh-CN" sz="2000">
                <a:latin typeface="微软雅黑" panose="020B0503020204020204" charset="-122"/>
                <a:ea typeface="微软雅黑" panose="020B0503020204020204" charset="-122"/>
              </a:rPr>
              <a:t>就有可能发生，其后的网络演进完全有可能远超我们的想象，淘宝就是最好的证明。</a:t>
            </a:r>
            <a:endParaRPr lang="zh-CN"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网络协同与按需、共享、社群的关系</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22705" y="899795"/>
            <a:ext cx="9546590" cy="2630170"/>
          </a:xfrm>
          <a:prstGeom prst="rect">
            <a:avLst/>
          </a:prstGeom>
          <a:noFill/>
        </p:spPr>
        <p:txBody>
          <a:bodyPr wrap="square" rtlCol="0">
            <a:spAutoFit/>
          </a:bodyPr>
          <a:p>
            <a:pPr indent="0" fontAlgn="auto">
              <a:lnSpc>
                <a:spcPct val="150000"/>
              </a:lnSpc>
              <a:spcAft>
                <a:spcPts val="600"/>
              </a:spcAft>
            </a:pPr>
            <a:r>
              <a:rPr lang="zh-CN" sz="2000">
                <a:latin typeface="微软雅黑" panose="020B0503020204020204" charset="-122"/>
                <a:ea typeface="微软雅黑" panose="020B0503020204020204" charset="-122"/>
              </a:rPr>
              <a:t>当下一些火热的概念，包括按需经济、共享经济、社群经济等，本质上都必须建立在网络协同的基础上。</a:t>
            </a:r>
            <a:endParaRPr lang="zh-CN" sz="2000">
              <a:latin typeface="微软雅黑" panose="020B0503020204020204" charset="-122"/>
              <a:ea typeface="微软雅黑" panose="020B0503020204020204" charset="-122"/>
            </a:endParaRPr>
          </a:p>
          <a:p>
            <a:pPr marL="342900" indent="0" fontAlgn="auto">
              <a:lnSpc>
                <a:spcPct val="150000"/>
              </a:lnSpc>
              <a:spcAft>
                <a:spcPts val="600"/>
              </a:spcAft>
              <a:buFont typeface="Wingdings" panose="05000000000000000000" charset="0"/>
              <a:buChar char=""/>
            </a:pPr>
            <a:r>
              <a:rPr lang="zh-CN" sz="2000">
                <a:latin typeface="微软雅黑" panose="020B0503020204020204" charset="-122"/>
                <a:ea typeface="微软雅黑" panose="020B0503020204020204" charset="-122"/>
              </a:rPr>
              <a:t>按需是网络协同的</a:t>
            </a:r>
            <a:r>
              <a:rPr lang="zh-CN" sz="2000" b="1">
                <a:solidFill>
                  <a:srgbClr val="00B0F0"/>
                </a:solidFill>
                <a:latin typeface="微软雅黑" panose="020B0503020204020204" charset="-122"/>
                <a:ea typeface="微软雅黑" panose="020B0503020204020204" charset="-122"/>
              </a:rPr>
              <a:t>目标</a:t>
            </a:r>
            <a:endParaRPr lang="zh-CN" sz="2000">
              <a:latin typeface="微软雅黑" panose="020B0503020204020204" charset="-122"/>
              <a:ea typeface="微软雅黑" panose="020B0503020204020204" charset="-122"/>
            </a:endParaRPr>
          </a:p>
          <a:p>
            <a:pPr marL="342900" indent="0" fontAlgn="auto">
              <a:lnSpc>
                <a:spcPct val="150000"/>
              </a:lnSpc>
              <a:spcAft>
                <a:spcPts val="600"/>
              </a:spcAft>
              <a:buFont typeface="Wingdings" panose="05000000000000000000" charset="0"/>
              <a:buChar char=""/>
            </a:pPr>
            <a:r>
              <a:rPr lang="zh-CN" sz="2000">
                <a:latin typeface="微软雅黑" panose="020B0503020204020204" charset="-122"/>
                <a:ea typeface="微软雅黑" panose="020B0503020204020204" charset="-122"/>
              </a:rPr>
              <a:t>共享是网络协同的</a:t>
            </a:r>
            <a:r>
              <a:rPr lang="zh-CN" sz="2000" b="1">
                <a:solidFill>
                  <a:srgbClr val="00B0F0"/>
                </a:solidFill>
                <a:latin typeface="微软雅黑" panose="020B0503020204020204" charset="-122"/>
                <a:ea typeface="微软雅黑" panose="020B0503020204020204" charset="-122"/>
              </a:rPr>
              <a:t>价值观</a:t>
            </a:r>
            <a:endParaRPr lang="zh-CN" sz="2000">
              <a:latin typeface="微软雅黑" panose="020B0503020204020204" charset="-122"/>
              <a:ea typeface="微软雅黑" panose="020B0503020204020204" charset="-122"/>
            </a:endParaRPr>
          </a:p>
          <a:p>
            <a:pPr marL="342900" indent="0" fontAlgn="auto">
              <a:lnSpc>
                <a:spcPct val="150000"/>
              </a:lnSpc>
              <a:spcAft>
                <a:spcPts val="600"/>
              </a:spcAft>
              <a:buFont typeface="Wingdings" panose="05000000000000000000" charset="0"/>
              <a:buChar char=""/>
            </a:pPr>
            <a:r>
              <a:rPr lang="zh-CN" sz="2000">
                <a:latin typeface="微软雅黑" panose="020B0503020204020204" charset="-122"/>
                <a:ea typeface="微软雅黑" panose="020B0503020204020204" charset="-122"/>
              </a:rPr>
              <a:t>社群是网络协同的</a:t>
            </a:r>
            <a:r>
              <a:rPr lang="zh-CN" sz="2000" b="1">
                <a:solidFill>
                  <a:srgbClr val="00B0F0"/>
                </a:solidFill>
                <a:latin typeface="微软雅黑" panose="020B0503020204020204" charset="-122"/>
                <a:ea typeface="微软雅黑" panose="020B0503020204020204" charset="-122"/>
              </a:rPr>
              <a:t>有机组成模块</a:t>
            </a:r>
            <a:endParaRPr lang="zh-CN" sz="2000" b="1">
              <a:solidFill>
                <a:srgbClr val="00B0F0"/>
              </a:solidFill>
              <a:latin typeface="微软雅黑" panose="020B0503020204020204" charset="-122"/>
              <a:ea typeface="微软雅黑" panose="020B0503020204020204" charset="-122"/>
            </a:endParaRPr>
          </a:p>
        </p:txBody>
      </p:sp>
      <p:sp>
        <p:nvSpPr>
          <p:cNvPr id="3" name="文本框 2"/>
          <p:cNvSpPr txBox="true"/>
          <p:nvPr/>
        </p:nvSpPr>
        <p:spPr>
          <a:xfrm>
            <a:off x="1322705" y="5479415"/>
            <a:ext cx="9546590"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区块链技术提供了一个</a:t>
            </a:r>
            <a:r>
              <a:rPr lang="zh-CN" sz="2000" b="1">
                <a:solidFill>
                  <a:srgbClr val="00B0F0"/>
                </a:solidFill>
                <a:latin typeface="微软雅黑" panose="020B0503020204020204" charset="-122"/>
                <a:ea typeface="微软雅黑" panose="020B0503020204020204" charset="-122"/>
              </a:rPr>
              <a:t>点对点</a:t>
            </a:r>
            <a:r>
              <a:rPr lang="zh-CN" sz="2000">
                <a:latin typeface="微软雅黑" panose="020B0503020204020204" charset="-122"/>
                <a:ea typeface="微软雅黑" panose="020B0503020204020204" charset="-122"/>
              </a:rPr>
              <a:t>、建立在</a:t>
            </a:r>
            <a:r>
              <a:rPr lang="zh-CN" sz="2000" b="1">
                <a:solidFill>
                  <a:srgbClr val="00B0F0"/>
                </a:solidFill>
                <a:latin typeface="微软雅黑" panose="020B0503020204020204" charset="-122"/>
                <a:ea typeface="微软雅黑" panose="020B0503020204020204" charset="-122"/>
              </a:rPr>
              <a:t>共识</a:t>
            </a:r>
            <a:r>
              <a:rPr lang="zh-CN" sz="2000">
                <a:latin typeface="微软雅黑" panose="020B0503020204020204" charset="-122"/>
                <a:ea typeface="微软雅黑" panose="020B0503020204020204" charset="-122"/>
              </a:rPr>
              <a:t>基础上的协同网络，很有可能带来网络协同的一次大飞跃。</a:t>
            </a:r>
            <a:endParaRPr lang="zh-CN"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tretch>
            <a:fillRect/>
          </a:stretch>
        </p:blipFill>
        <p:spPr>
          <a:xfrm>
            <a:off x="825500" y="3717290"/>
            <a:ext cx="3483610" cy="1506220"/>
          </a:xfrm>
          <a:prstGeom prst="rect">
            <a:avLst/>
          </a:prstGeom>
        </p:spPr>
      </p:pic>
      <p:pic>
        <p:nvPicPr>
          <p:cNvPr id="5" name="图片 4"/>
          <p:cNvPicPr>
            <a:picLocks noChangeAspect="true"/>
          </p:cNvPicPr>
          <p:nvPr/>
        </p:nvPicPr>
        <p:blipFill>
          <a:blip r:embed="rId5"/>
          <a:stretch>
            <a:fillRect/>
          </a:stretch>
        </p:blipFill>
        <p:spPr>
          <a:xfrm>
            <a:off x="4753610" y="3717290"/>
            <a:ext cx="2865120" cy="1506855"/>
          </a:xfrm>
          <a:prstGeom prst="rect">
            <a:avLst/>
          </a:prstGeom>
        </p:spPr>
      </p:pic>
      <p:pic>
        <p:nvPicPr>
          <p:cNvPr id="6" name="图片 5"/>
          <p:cNvPicPr>
            <a:picLocks noChangeAspect="true"/>
          </p:cNvPicPr>
          <p:nvPr/>
        </p:nvPicPr>
        <p:blipFill>
          <a:blip r:embed="rId6"/>
          <a:stretch>
            <a:fillRect/>
          </a:stretch>
        </p:blipFill>
        <p:spPr>
          <a:xfrm>
            <a:off x="8266430" y="3717290"/>
            <a:ext cx="3199765" cy="1506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淘宝与优步：网络协同效应的胜利</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1544955" y="4296410"/>
            <a:ext cx="3602355" cy="1891665"/>
          </a:xfrm>
          <a:prstGeom prst="rect">
            <a:avLst/>
          </a:prstGeom>
        </p:spPr>
      </p:pic>
      <p:sp>
        <p:nvSpPr>
          <p:cNvPr id="4" name="文本框 3"/>
          <p:cNvSpPr txBox="true"/>
          <p:nvPr/>
        </p:nvSpPr>
        <p:spPr>
          <a:xfrm>
            <a:off x="1381760" y="1062990"/>
            <a:ext cx="9546590" cy="2861310"/>
          </a:xfrm>
          <a:prstGeom prst="rect">
            <a:avLst/>
          </a:prstGeom>
          <a:noFill/>
        </p:spPr>
        <p:txBody>
          <a:bodyPr wrap="square" rtlCol="0">
            <a:spAutoFit/>
          </a:bodyPr>
          <a:p>
            <a:pPr fontAlgn="auto">
              <a:lnSpc>
                <a:spcPct val="150000"/>
              </a:lnSpc>
            </a:pPr>
            <a:r>
              <a:rPr lang="en-US" altLang="zh-CN" sz="2000" b="1">
                <a:solidFill>
                  <a:srgbClr val="00B0F0"/>
                </a:solidFill>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是有史以来成长最快的公司之一，创立至今，在全球范围内已覆盖</a:t>
            </a:r>
            <a:r>
              <a:rPr lang="en-US" altLang="zh-CN" sz="2000">
                <a:latin typeface="微软雅黑" panose="020B0503020204020204" charset="-122"/>
                <a:ea typeface="微软雅黑" panose="020B0503020204020204" charset="-122"/>
              </a:rPr>
              <a:t>70</a:t>
            </a:r>
            <a:r>
              <a:rPr lang="zh-CN" altLang="en-US" sz="2000">
                <a:latin typeface="微软雅黑" panose="020B0503020204020204" charset="-122"/>
                <a:ea typeface="微软雅黑" panose="020B0503020204020204" charset="-122"/>
              </a:rPr>
              <a:t>多个国家的</a:t>
            </a:r>
            <a:r>
              <a:rPr lang="en-US" altLang="zh-CN" sz="2000">
                <a:latin typeface="微软雅黑" panose="020B0503020204020204" charset="-122"/>
                <a:ea typeface="微软雅黑" panose="020B0503020204020204" charset="-122"/>
              </a:rPr>
              <a:t>400</a:t>
            </a:r>
            <a:r>
              <a:rPr lang="zh-CN" altLang="en-US" sz="2000">
                <a:latin typeface="微软雅黑" panose="020B0503020204020204" charset="-122"/>
                <a:ea typeface="微软雅黑" panose="020B0503020204020204" charset="-122"/>
              </a:rPr>
              <a:t>余座城市，在</a:t>
            </a:r>
            <a:r>
              <a:rPr lang="en-US" altLang="zh-CN" sz="2000">
                <a:latin typeface="微软雅黑" panose="020B0503020204020204" charset="-122"/>
                <a:ea typeface="微软雅黑" panose="020B0503020204020204" charset="-122"/>
              </a:rPr>
              <a:t>5</a:t>
            </a:r>
            <a:r>
              <a:rPr lang="zh-CN" altLang="en-US" sz="2000">
                <a:latin typeface="微软雅黑" panose="020B0503020204020204" charset="-122"/>
                <a:ea typeface="微软雅黑" panose="020B0503020204020204" charset="-122"/>
              </a:rPr>
              <a:t>年内公司估值达到</a:t>
            </a:r>
            <a:r>
              <a:rPr lang="en-US" altLang="zh-CN" sz="2000">
                <a:latin typeface="微软雅黑" panose="020B0503020204020204" charset="-122"/>
                <a:ea typeface="微软雅黑" panose="020B0503020204020204" charset="-122"/>
              </a:rPr>
              <a:t>400</a:t>
            </a:r>
            <a:r>
              <a:rPr lang="zh-CN" altLang="en-US" sz="2000">
                <a:latin typeface="微软雅黑" panose="020B0503020204020204" charset="-122"/>
                <a:ea typeface="微软雅黑" panose="020B0503020204020204" charset="-122"/>
              </a:rPr>
              <a:t>亿美元，产生了巨大的</a:t>
            </a:r>
            <a:r>
              <a:rPr lang="zh-CN" altLang="en-US" sz="2000" b="1">
                <a:solidFill>
                  <a:srgbClr val="00B0F0"/>
                </a:solidFill>
                <a:latin typeface="微软雅黑" panose="020B0503020204020204" charset="-122"/>
                <a:ea typeface="微软雅黑" panose="020B0503020204020204" charset="-122"/>
              </a:rPr>
              <a:t>社会示范效应</a:t>
            </a:r>
            <a:r>
              <a:rPr lang="zh-CN" altLang="en-US" sz="2000">
                <a:latin typeface="微软雅黑" panose="020B0503020204020204" charset="-122"/>
                <a:ea typeface="微软雅黑" panose="020B0503020204020204" charset="-122"/>
              </a:rPr>
              <a:t>，自此，“</a:t>
            </a:r>
            <a:r>
              <a:rPr lang="zh-CN" altLang="en-US" sz="2000" b="1">
                <a:solidFill>
                  <a:srgbClr val="00B0F0"/>
                </a:solidFill>
                <a:latin typeface="微软雅黑" panose="020B0503020204020204" charset="-122"/>
                <a:ea typeface="微软雅黑" panose="020B0503020204020204" charset="-122"/>
              </a:rPr>
              <a:t>共享经济</a:t>
            </a:r>
            <a:r>
              <a:rPr lang="zh-CN" altLang="en-US" sz="2000">
                <a:latin typeface="微软雅黑" panose="020B0503020204020204" charset="-122"/>
                <a:ea typeface="微软雅黑" panose="020B0503020204020204" charset="-122"/>
              </a:rPr>
              <a:t>”称为人们热议的话题，被创业者复制，被投资者追捧，共享单车、共享充电宝等共享商业模式开始蔓延并呈燎原之势。</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a:latin typeface="微软雅黑" panose="020B0503020204020204" charset="-122"/>
                <a:ea typeface="微软雅黑" panose="020B0503020204020204" charset="-122"/>
              </a:rPr>
              <a:t>近年来，</a:t>
            </a:r>
            <a:r>
              <a:rPr lang="en-US" altLang="zh-CN" sz="2000">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碰到巨大挑战，增长乏力，深入剖析</a:t>
            </a:r>
            <a:r>
              <a:rPr lang="en-US" altLang="zh-CN" sz="2000">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的优点和欠缺，并与淘宝进行对比，可以更好地理解</a:t>
            </a:r>
            <a:r>
              <a:rPr lang="zh-CN" altLang="en-US" sz="2000" b="1">
                <a:solidFill>
                  <a:srgbClr val="00B0F0"/>
                </a:solidFill>
                <a:latin typeface="微软雅黑" panose="020B0503020204020204" charset="-122"/>
                <a:ea typeface="微软雅黑" panose="020B0503020204020204" charset="-122"/>
              </a:rPr>
              <a:t>网络协同的核心要素</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6623050" y="4296410"/>
            <a:ext cx="4354195" cy="1812925"/>
          </a:xfrm>
          <a:prstGeom prst="rect">
            <a:avLst/>
          </a:prstGeom>
        </p:spPr>
      </p:pic>
      <p:sp>
        <p:nvSpPr>
          <p:cNvPr id="6" name="文本框 5"/>
          <p:cNvSpPr txBox="true"/>
          <p:nvPr/>
        </p:nvSpPr>
        <p:spPr>
          <a:xfrm>
            <a:off x="5373370" y="5082540"/>
            <a:ext cx="1217295" cy="460375"/>
          </a:xfrm>
          <a:prstGeom prst="rect">
            <a:avLst/>
          </a:prstGeom>
          <a:noFill/>
        </p:spPr>
        <p:txBody>
          <a:bodyPr wrap="square" rtlCol="0">
            <a:spAutoFit/>
          </a:bodyPr>
          <a:p>
            <a:pPr algn="ctr"/>
            <a:r>
              <a:rPr lang="en-US" altLang="zh-CN" sz="2400">
                <a:latin typeface="微软雅黑" panose="020B0503020204020204" charset="-122"/>
                <a:ea typeface="微软雅黑" panose="020B0503020204020204" charset="-122"/>
              </a:rPr>
              <a:t>V</a:t>
            </a:r>
            <a:r>
              <a:rPr lang="en-US" altLang="en-US" sz="2400">
                <a:latin typeface="微软雅黑" panose="020B0503020204020204" charset="-122"/>
                <a:ea typeface="微软雅黑" panose="020B0503020204020204" charset="-122"/>
              </a:rPr>
              <a:t>.S.</a:t>
            </a:r>
            <a:endParaRPr lang="en-US" altLang="en-US" sz="24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83336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淘宝与优步：网络协同效应的胜利（续）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4" name="文本框 3"/>
          <p:cNvSpPr txBox="true"/>
          <p:nvPr/>
        </p:nvSpPr>
        <p:spPr>
          <a:xfrm>
            <a:off x="1381760" y="1062990"/>
            <a:ext cx="9546590" cy="470789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创立背景</a:t>
            </a:r>
            <a:r>
              <a:rPr lang="zh-CN" altLang="en-US" sz="2000">
                <a:latin typeface="微软雅黑" panose="020B0503020204020204" charset="-122"/>
                <a:ea typeface="微软雅黑" panose="020B0503020204020204" charset="-122"/>
              </a:rPr>
              <a:t>：Uber成立于美国，是共享经济的先行者，美国传统的出租车行业在大部分城市因为受到拍照的限制，供给严重不足，打车价格高昂，且很多地方没有出租车服务。</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初步成功</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在嗅到商机后，鼓励私家车主加入，为大众提供出行服务，极大地释放了社会闲置资源，提高了客户体验，带动了共享经济的发展。</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成功原因</a:t>
            </a:r>
            <a:r>
              <a:rPr lang="zh-CN" altLang="en-US" sz="2000">
                <a:latin typeface="微软雅黑" panose="020B0503020204020204" charset="-122"/>
                <a:ea typeface="微软雅黑" panose="020B0503020204020204" charset="-122"/>
              </a:rPr>
              <a:t>：将一个传统行业改造成了一个基于数据和算法的智能商业。</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rPr>
              <a:t>移动互联网、智能手机和</a:t>
            </a:r>
            <a:r>
              <a:rPr lang="en-US" altLang="zh-CN" sz="2000">
                <a:latin typeface="微软雅黑" panose="020B0503020204020204" charset="-122"/>
                <a:ea typeface="微软雅黑" panose="020B0503020204020204" charset="-122"/>
              </a:rPr>
              <a:t>GPS</a:t>
            </a:r>
            <a:r>
              <a:rPr lang="zh-CN" altLang="en-US" sz="2000">
                <a:latin typeface="微软雅黑" panose="020B0503020204020204" charset="-122"/>
                <a:ea typeface="微软雅黑" panose="020B0503020204020204" charset="-122"/>
              </a:rPr>
              <a:t>使乘客和司机的位置可以</a:t>
            </a:r>
            <a:r>
              <a:rPr lang="zh-CN" altLang="en-US" sz="2000" b="1">
                <a:solidFill>
                  <a:srgbClr val="00B0F0"/>
                </a:solidFill>
                <a:latin typeface="微软雅黑" panose="020B0503020204020204" charset="-122"/>
                <a:ea typeface="微软雅黑" panose="020B0503020204020204" charset="-122"/>
              </a:rPr>
              <a:t>实时在线</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rPr>
              <a:t>云计算和人工智能的告诉发展使得</a:t>
            </a:r>
            <a:r>
              <a:rPr lang="zh-CN" altLang="en-US" sz="2000" b="1">
                <a:solidFill>
                  <a:srgbClr val="00B0F0"/>
                </a:solidFill>
                <a:latin typeface="微软雅黑" panose="020B0503020204020204" charset="-122"/>
                <a:ea typeface="微软雅黑" panose="020B0503020204020204" charset="-122"/>
              </a:rPr>
              <a:t>实时匹配海量乘客和车辆</a:t>
            </a:r>
            <a:r>
              <a:rPr lang="zh-CN" altLang="en-US" sz="2000">
                <a:latin typeface="微软雅黑" panose="020B0503020204020204" charset="-122"/>
                <a:ea typeface="微软雅黑" panose="020B0503020204020204" charset="-122"/>
              </a:rPr>
              <a:t>成为可能；</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rPr>
              <a:t>基于数据智能引擎，</a:t>
            </a:r>
            <a:r>
              <a:rPr lang="zh-CN" altLang="en-US" sz="2000" b="1">
                <a:solidFill>
                  <a:srgbClr val="00B0F0"/>
                </a:solidFill>
                <a:latin typeface="微软雅黑" panose="020B0503020204020204" charset="-122"/>
                <a:ea typeface="微软雅黑" panose="020B0503020204020204" charset="-122"/>
              </a:rPr>
              <a:t>引入市场定价模式</a:t>
            </a:r>
            <a:r>
              <a:rPr lang="zh-CN" altLang="en-US" sz="2000">
                <a:latin typeface="微软雅黑" panose="020B0503020204020204" charset="-122"/>
                <a:ea typeface="微软雅黑" panose="020B0503020204020204" charset="-122"/>
              </a:rPr>
              <a:t>，通过高峰期加价，引导乘客用不同的出价方式表达自己的需求。</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83336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淘宝与优步：网络协同效应的胜利（续）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4" name="文本框 3"/>
          <p:cNvSpPr txBox="true"/>
          <p:nvPr/>
        </p:nvSpPr>
        <p:spPr>
          <a:xfrm>
            <a:off x="1398905" y="923925"/>
            <a:ext cx="9546590" cy="5631180"/>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遇到瓶颈</a:t>
            </a:r>
            <a:r>
              <a:rPr lang="zh-CN" altLang="en-US" sz="2000">
                <a:latin typeface="微软雅黑" panose="020B0503020204020204" charset="-122"/>
                <a:ea typeface="微软雅黑" panose="020B0503020204020204" charset="-122"/>
              </a:rPr>
              <a:t>：一方面追赶者的脚步日益逼近，另一方面它进入新的领域也屡遭挫折。</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b="1">
                <a:latin typeface="微软雅黑" panose="020B0503020204020204" charset="-122"/>
                <a:ea typeface="微软雅黑" panose="020B0503020204020204" charset="-122"/>
              </a:rPr>
              <a:t>原因探究</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solidFill>
                  <a:srgbClr val="00B0F0"/>
                </a:solidFill>
                <a:latin typeface="微软雅黑" panose="020B0503020204020204" charset="-122"/>
                <a:ea typeface="微软雅黑" panose="020B0503020204020204" charset="-122"/>
              </a:rPr>
              <a:t>仅在供给端实现了规模效应，没有实现真正意义上的网络协同效应</a:t>
            </a:r>
            <a:r>
              <a:rPr lang="zh-CN" altLang="en-US" sz="2000">
                <a:latin typeface="微软雅黑" panose="020B0503020204020204" charset="-122"/>
                <a:ea typeface="微软雅黑" panose="020B0503020204020204" charset="-122"/>
              </a:rPr>
              <a:t>，快速扩张供给端，吸引众多司机加入市场提供服务，降低交易价格。</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solidFill>
                  <a:srgbClr val="00B0F0"/>
                </a:solidFill>
                <a:latin typeface="微软雅黑" panose="020B0503020204020204" charset="-122"/>
                <a:ea typeface="微软雅黑" panose="020B0503020204020204" charset="-122"/>
              </a:rPr>
              <a:t>没有需求端的网络协同效应，用户的转移成本会很低</a:t>
            </a:r>
            <a:r>
              <a:rPr lang="zh-CN" altLang="en-US" sz="2000">
                <a:latin typeface="微软雅黑" panose="020B0503020204020204" charset="-122"/>
                <a:ea typeface="微软雅黑" panose="020B0503020204020204" charset="-122"/>
              </a:rPr>
              <a:t>，很多人手机上会安装多个打车软件，司机也会使用多个打车软件接单。</a:t>
            </a:r>
            <a:r>
              <a:rPr lang="en-US" altLang="zh-CN" sz="2000">
                <a:latin typeface="微软雅黑" panose="020B0503020204020204" charset="-122"/>
                <a:ea typeface="微软雅黑" panose="020B0503020204020204" charset="-122"/>
              </a:rPr>
              <a:t>Facebook</a:t>
            </a:r>
            <a:r>
              <a:rPr lang="zh-CN" altLang="en-US" sz="2000">
                <a:latin typeface="微软雅黑" panose="020B0503020204020204" charset="-122"/>
                <a:ea typeface="微软雅黑" panose="020B0503020204020204" charset="-122"/>
              </a:rPr>
              <a:t>、微信都是非常典型的需求端网络协同，用户会主动传播，帮助企业接近零成本地获取客户，用户越多就会吸引更多的人加入这个网络，扩大网络的价值。</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solidFill>
                  <a:srgbClr val="00B0F0"/>
                </a:solidFill>
                <a:latin typeface="微软雅黑" panose="020B0503020204020204" charset="-122"/>
                <a:ea typeface="微软雅黑" panose="020B0503020204020204" charset="-122"/>
                <a:sym typeface="+mn-ea"/>
              </a:rPr>
              <a:t>规模经济的壁垒可以用海量资本进行密集轰炸以便攻克</a:t>
            </a:r>
            <a:r>
              <a:rPr lang="zh-CN" altLang="en-US" sz="2000">
                <a:latin typeface="微软雅黑" panose="020B0503020204020204" charset="-122"/>
                <a:ea typeface="微软雅黑" panose="020B0503020204020204" charset="-122"/>
                <a:sym typeface="+mn-ea"/>
              </a:rPr>
              <a:t>，即使</a:t>
            </a:r>
            <a:r>
              <a:rPr lang="en-US" altLang="zh-CN" sz="2000">
                <a:latin typeface="微软雅黑" panose="020B0503020204020204" charset="-122"/>
                <a:ea typeface="微软雅黑" panose="020B0503020204020204" charset="-122"/>
                <a:sym typeface="+mn-ea"/>
              </a:rPr>
              <a:t>Uber</a:t>
            </a:r>
            <a:r>
              <a:rPr lang="zh-CN" altLang="en-US" sz="2000">
                <a:latin typeface="微软雅黑" panose="020B0503020204020204" charset="-122"/>
                <a:ea typeface="微软雅黑" panose="020B0503020204020204" charset="-122"/>
                <a:sym typeface="+mn-ea"/>
              </a:rPr>
              <a:t>在国内与滴滴合并了，还是不断有新的打车软件进入市场。</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solidFill>
                  <a:srgbClr val="00B0F0"/>
                </a:solidFill>
                <a:latin typeface="微软雅黑" panose="020B0503020204020204" charset="-122"/>
                <a:ea typeface="微软雅黑" panose="020B0503020204020204" charset="-122"/>
              </a:rPr>
              <a:t>打车是一个相对简单的用户场景</a:t>
            </a:r>
            <a:r>
              <a:rPr lang="zh-CN" altLang="en-US" sz="2000">
                <a:latin typeface="微软雅黑" panose="020B0503020204020204" charset="-122"/>
                <a:ea typeface="微软雅黑" panose="020B0503020204020204" charset="-122"/>
              </a:rPr>
              <a:t>，令</a:t>
            </a:r>
            <a:r>
              <a:rPr lang="en-US" altLang="zh-CN" sz="2000">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得以快速扩张，但也制约了其发展出更复杂的多边市场和更有生命力的生态潜力。</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83336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淘宝与优步：网络协同效应的胜利（续）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4" name="文本框 3"/>
          <p:cNvSpPr txBox="true"/>
          <p:nvPr/>
        </p:nvSpPr>
        <p:spPr>
          <a:xfrm>
            <a:off x="1398905" y="974090"/>
            <a:ext cx="9546590" cy="5169535"/>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对比淘宝</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solidFill>
                  <a:srgbClr val="00B0F0"/>
                </a:solidFill>
                <a:latin typeface="微软雅黑" panose="020B0503020204020204" charset="-122"/>
                <a:ea typeface="微软雅黑" panose="020B0503020204020204" charset="-122"/>
              </a:rPr>
              <a:t>淘宝处理的是更为复杂的商品交易</a:t>
            </a:r>
            <a:r>
              <a:rPr lang="zh-CN" altLang="en-US" sz="2000">
                <a:latin typeface="微软雅黑" panose="020B0503020204020204" charset="-122"/>
                <a:ea typeface="微软雅黑" panose="020B0503020204020204" charset="-122"/>
              </a:rPr>
              <a:t>，为了完成好这个任务，淘宝逐步摸索出了在线交易、担保交易、信用评价、消费保障、商品管理等</a:t>
            </a:r>
            <a:r>
              <a:rPr lang="zh-CN" altLang="en-US" sz="2000" b="1">
                <a:solidFill>
                  <a:srgbClr val="00B0F0"/>
                </a:solidFill>
                <a:latin typeface="微软雅黑" panose="020B0503020204020204" charset="-122"/>
                <a:ea typeface="微软雅黑" panose="020B0503020204020204" charset="-122"/>
              </a:rPr>
              <a:t>一些列至关重要的在线服务体系</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rPr>
              <a:t>完善的在线服务体系助力淘宝从服装等主打类目</a:t>
            </a:r>
            <a:r>
              <a:rPr lang="zh-CN" altLang="en-US" sz="2000" b="1">
                <a:solidFill>
                  <a:srgbClr val="00B0F0"/>
                </a:solidFill>
                <a:latin typeface="微软雅黑" panose="020B0503020204020204" charset="-122"/>
                <a:ea typeface="微软雅黑" panose="020B0503020204020204" charset="-122"/>
              </a:rPr>
              <a:t>快速横向扩张到更多类目</a:t>
            </a:r>
            <a:r>
              <a:rPr lang="zh-CN" altLang="en-US" sz="2000">
                <a:latin typeface="微软雅黑" panose="020B0503020204020204" charset="-122"/>
                <a:ea typeface="微软雅黑" panose="020B0503020204020204" charset="-122"/>
              </a:rPr>
              <a:t>，形成万能的淘宝。</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solidFill>
                  <a:srgbClr val="00B0F0"/>
                </a:solidFill>
                <a:latin typeface="微软雅黑" panose="020B0503020204020204" charset="-122"/>
                <a:ea typeface="微软雅黑" panose="020B0503020204020204" charset="-122"/>
              </a:rPr>
              <a:t>厚实的横向积累使得阿里在零售相关的纵向方面具备了强大的拓展能力</a:t>
            </a:r>
            <a:r>
              <a:rPr lang="zh-CN" altLang="en-US" sz="2000">
                <a:latin typeface="微软雅黑" panose="020B0503020204020204" charset="-122"/>
                <a:ea typeface="微软雅黑" panose="020B0503020204020204" charset="-122"/>
              </a:rPr>
              <a:t>，逐步从零售走到广告、营销、物流、金融等新的领域。</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solidFill>
                  <a:srgbClr val="00B0F0"/>
                </a:solidFill>
                <a:latin typeface="微软雅黑" panose="020B0503020204020204" charset="-122"/>
                <a:ea typeface="微软雅黑" panose="020B0503020204020204" charset="-122"/>
              </a:rPr>
              <a:t>淘宝网络自身有很大的扩张动力</a:t>
            </a:r>
            <a:r>
              <a:rPr lang="zh-CN" altLang="en-US" sz="2000">
                <a:latin typeface="微软雅黑" panose="020B0503020204020204" charset="-122"/>
                <a:ea typeface="微软雅黑" panose="020B0503020204020204" charset="-122"/>
              </a:rPr>
              <a:t>，不同类型的卖家聚集在一起，可以分摊基础服务成本和获客成本。</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83336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淘宝与优步：网络协同效应的胜利（续）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4" name="文本框 3"/>
          <p:cNvSpPr txBox="true"/>
          <p:nvPr/>
        </p:nvSpPr>
        <p:spPr>
          <a:xfrm>
            <a:off x="1398905" y="974090"/>
            <a:ext cx="9546590" cy="5169535"/>
          </a:xfrm>
          <a:prstGeom prst="rect">
            <a:avLst/>
          </a:prstGeom>
          <a:noFill/>
        </p:spPr>
        <p:txBody>
          <a:bodyPr wrap="square" rtlCol="0">
            <a:spAutoFit/>
          </a:bodyPr>
          <a:p>
            <a:pPr fontAlgn="auto">
              <a:lnSpc>
                <a:spcPct val="150000"/>
              </a:lnSpc>
            </a:pPr>
            <a:r>
              <a:rPr lang="zh-CN" altLang="en-US" sz="2000" b="1">
                <a:latin typeface="微软雅黑" panose="020B0503020204020204" charset="-122"/>
                <a:ea typeface="微软雅黑" panose="020B0503020204020204" charset="-122"/>
              </a:rPr>
              <a:t>反观</a:t>
            </a:r>
            <a:r>
              <a:rPr lang="en-US" altLang="zh-CN" sz="2000" b="1">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en-US" altLang="zh-CN" sz="2000">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平台上的司机和乘客都是相当</a:t>
            </a:r>
            <a:r>
              <a:rPr lang="zh-CN" altLang="en-US" sz="2000" b="1">
                <a:solidFill>
                  <a:srgbClr val="00B0F0"/>
                </a:solidFill>
                <a:latin typeface="微软雅黑" panose="020B0503020204020204" charset="-122"/>
                <a:ea typeface="微软雅黑" panose="020B0503020204020204" charset="-122"/>
              </a:rPr>
              <a:t>简单和同质化的角色</a:t>
            </a:r>
            <a:r>
              <a:rPr lang="zh-CN" altLang="en-US" sz="2000">
                <a:latin typeface="微软雅黑" panose="020B0503020204020204" charset="-122"/>
                <a:ea typeface="微软雅黑" panose="020B0503020204020204" charset="-122"/>
              </a:rPr>
              <a:t>，形成的网络缺乏自主生长动力。</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en-US" altLang="zh-CN" sz="2000">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在快递服务、送餐服务等业务上的扩展失利源于这些业务</a:t>
            </a:r>
            <a:r>
              <a:rPr lang="zh-CN" altLang="en-US" sz="2000" b="1">
                <a:solidFill>
                  <a:srgbClr val="00B0F0"/>
                </a:solidFill>
                <a:latin typeface="微软雅黑" panose="020B0503020204020204" charset="-122"/>
                <a:ea typeface="微软雅黑" panose="020B0503020204020204" charset="-122"/>
              </a:rPr>
              <a:t>并非原有网络的自然延伸</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rPr>
              <a:t>打车场景相对简单，</a:t>
            </a:r>
            <a:r>
              <a:rPr lang="zh-CN" altLang="en-US" sz="2000" b="1">
                <a:solidFill>
                  <a:srgbClr val="00B0F0"/>
                </a:solidFill>
                <a:latin typeface="微软雅黑" panose="020B0503020204020204" charset="-122"/>
                <a:ea typeface="微软雅黑" panose="020B0503020204020204" charset="-122"/>
              </a:rPr>
              <a:t>不太具备相关扩张性</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b="1">
                <a:latin typeface="微软雅黑" panose="020B0503020204020204" charset="-122"/>
                <a:ea typeface="微软雅黑" panose="020B0503020204020204" charset="-122"/>
              </a:rPr>
              <a:t>总结</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en-US" altLang="zh-CN" sz="2000">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短时间内快速增长的核心是</a:t>
            </a:r>
            <a:r>
              <a:rPr lang="zh-CN" altLang="en-US" sz="2000" b="1">
                <a:solidFill>
                  <a:srgbClr val="00B0F0"/>
                </a:solidFill>
                <a:latin typeface="微软雅黑" panose="020B0503020204020204" charset="-122"/>
                <a:ea typeface="微软雅黑" panose="020B0503020204020204" charset="-122"/>
              </a:rPr>
              <a:t>数据智能引擎在出租车这个足够大的市场上瞬间得到爆发</a:t>
            </a:r>
            <a:r>
              <a:rPr lang="zh-CN" altLang="en-US" sz="2000">
                <a:latin typeface="微软雅黑" panose="020B0503020204020204" charset="-122"/>
                <a:ea typeface="微软雅黑" panose="020B0503020204020204" charset="-122"/>
              </a:rPr>
              <a:t>，创造了巨大的价值。</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rPr>
              <a:t>要突破发展瓶颈，需在</a:t>
            </a:r>
            <a:r>
              <a:rPr lang="zh-CN" altLang="en-US" sz="2000" b="1">
                <a:solidFill>
                  <a:srgbClr val="00B0F0"/>
                </a:solidFill>
                <a:latin typeface="微软雅黑" panose="020B0503020204020204" charset="-122"/>
                <a:ea typeface="微软雅黑" panose="020B0503020204020204" charset="-122"/>
              </a:rPr>
              <a:t>数据智能技术</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需求端网络效应</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平台复杂演化</a:t>
            </a:r>
            <a:r>
              <a:rPr lang="zh-CN" altLang="en-US" sz="2000">
                <a:latin typeface="微软雅黑" panose="020B0503020204020204" charset="-122"/>
                <a:ea typeface="微软雅黑" panose="020B0503020204020204" charset="-122"/>
              </a:rPr>
              <a:t>等方向上至少出现一个质的变化。</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1536383"/>
            <a:ext cx="6014085" cy="378460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第一节  智能商业大变革</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第二节  互联网的本质</a:t>
            </a:r>
            <a:r>
              <a:rPr kumimoji="0" lang="zh-CN" altLang="en-US" sz="2400" b="1"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第三节  智能商业双螺旋之一：网络协同</a:t>
            </a:r>
            <a:endPar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第四节</a:t>
            </a:r>
            <a:r>
              <a:rPr kumimoji="0" lang="en-US" altLang="zh-CN"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智能商业双螺旋之二：</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数据智能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第五节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智能商业的特征：向精准提升</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第六节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黑洞效应：智能商业胜出的秘密</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第一节 智能商业大变革</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掌握网络协同的内涵</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了解网络协同与其他相关商业概念的关系</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结合淘宝与</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Uber</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的案例理解网络协同的产生与发展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第三节 智能商业双螺旋之一：网络协同</a:t>
            </a:r>
            <a:endParaRPr lang="zh-CN" altLang="en-US" sz="3200" dirty="0">
              <a:solidFill>
                <a:schemeClr val="bg1"/>
              </a:solidFill>
              <a:latin typeface="微软雅黑" panose="020B0503020204020204" charset="-122"/>
              <a:ea typeface="微软雅黑" panose="020B0503020204020204" charset="-122"/>
            </a:endParaRPr>
          </a:p>
        </p:txBody>
      </p:sp>
      <p:sp>
        <p:nvSpPr>
          <p:cNvPr id="9226" name="AutoShape 7"/>
          <p:cNvSpPr/>
          <p:nvPr/>
        </p:nvSpPr>
        <p:spPr>
          <a:xfrm>
            <a:off x="3375025" y="3465830"/>
            <a:ext cx="571690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二、淘宝与优步：</a:t>
            </a:r>
            <a:r>
              <a:rPr lang="zh-CN" sz="2400" b="1" dirty="0">
                <a:latin typeface="微软雅黑" panose="020B0503020204020204" charset="-122"/>
                <a:ea typeface="微软雅黑" panose="020B0503020204020204" charset="-122"/>
              </a:rPr>
              <a:t>网络协同效应的胜利</a:t>
            </a:r>
            <a:endParaRPr lang="zh-CN" sz="2400" b="1" dirty="0">
              <a:latin typeface="微软雅黑" panose="020B0503020204020204" charset="-122"/>
              <a:ea typeface="微软雅黑" panose="020B0503020204020204" charset="-122"/>
            </a:endParaRPr>
          </a:p>
        </p:txBody>
      </p:sp>
      <p:sp>
        <p:nvSpPr>
          <p:cNvPr id="9227" name="AutoShape 8"/>
          <p:cNvSpPr/>
          <p:nvPr/>
        </p:nvSpPr>
        <p:spPr>
          <a:xfrm>
            <a:off x="3027045" y="2745740"/>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一、网络协同：新经济范式革命</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9228" name="Group 9"/>
          <p:cNvGrpSpPr/>
          <p:nvPr/>
        </p:nvGrpSpPr>
        <p:grpSpPr>
          <a:xfrm rot="0">
            <a:off x="2383790" y="2879090"/>
            <a:ext cx="422275" cy="399415"/>
            <a:chOff x="0" y="0"/>
            <a:chExt cx="1615" cy="1615"/>
          </a:xfrm>
        </p:grpSpPr>
        <p:sp>
          <p:nvSpPr>
            <p:cNvPr id="9268"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9"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3"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1"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3"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9229" name="Group 16"/>
          <p:cNvGrpSpPr/>
          <p:nvPr/>
        </p:nvGrpSpPr>
        <p:grpSpPr>
          <a:xfrm rot="0">
            <a:off x="2798445" y="3534410"/>
            <a:ext cx="422275" cy="399415"/>
            <a:chOff x="0" y="0"/>
            <a:chExt cx="1615" cy="1615"/>
          </a:xfrm>
        </p:grpSpPr>
        <p:sp>
          <p:nvSpPr>
            <p:cNvPr id="9262"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3"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5"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0"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7"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人类文明的“点</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线</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网”发展历程</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3" name="图片 2"/>
          <p:cNvPicPr>
            <a:picLocks noChangeAspect="true"/>
          </p:cNvPicPr>
          <p:nvPr/>
        </p:nvPicPr>
        <p:blipFill>
          <a:blip r:embed="rId4"/>
          <a:srcRect l="3092" t="9952" r="4037" b="9485"/>
          <a:stretch>
            <a:fillRect/>
          </a:stretch>
        </p:blipFill>
        <p:spPr>
          <a:xfrm>
            <a:off x="4394835" y="1456690"/>
            <a:ext cx="3881120" cy="1909445"/>
          </a:xfrm>
          <a:prstGeom prst="rect">
            <a:avLst/>
          </a:prstGeom>
        </p:spPr>
      </p:pic>
      <p:pic>
        <p:nvPicPr>
          <p:cNvPr id="5" name="图片 4"/>
          <p:cNvPicPr>
            <a:picLocks noChangeAspect="true"/>
          </p:cNvPicPr>
          <p:nvPr/>
        </p:nvPicPr>
        <p:blipFill>
          <a:blip r:embed="rId5"/>
          <a:srcRect b="6342"/>
          <a:stretch>
            <a:fillRect/>
          </a:stretch>
        </p:blipFill>
        <p:spPr>
          <a:xfrm>
            <a:off x="8828405" y="1341120"/>
            <a:ext cx="2346325" cy="2307590"/>
          </a:xfrm>
          <a:prstGeom prst="rect">
            <a:avLst/>
          </a:prstGeom>
        </p:spPr>
      </p:pic>
      <p:grpSp>
        <p:nvGrpSpPr>
          <p:cNvPr id="7" name="组合 6"/>
          <p:cNvGrpSpPr/>
          <p:nvPr/>
        </p:nvGrpSpPr>
        <p:grpSpPr>
          <a:xfrm>
            <a:off x="549275" y="1576070"/>
            <a:ext cx="3604260" cy="1671320"/>
            <a:chOff x="865" y="5756"/>
            <a:chExt cx="5676" cy="2632"/>
          </a:xfrm>
        </p:grpSpPr>
        <p:pic>
          <p:nvPicPr>
            <p:cNvPr id="4" name="图片 3"/>
            <p:cNvPicPr>
              <a:picLocks noChangeAspect="true"/>
            </p:cNvPicPr>
            <p:nvPr/>
          </p:nvPicPr>
          <p:blipFill>
            <a:blip r:embed="rId6"/>
            <a:srcRect b="8738"/>
            <a:stretch>
              <a:fillRect/>
            </a:stretch>
          </p:blipFill>
          <p:spPr>
            <a:xfrm>
              <a:off x="865" y="5756"/>
              <a:ext cx="5676" cy="2632"/>
            </a:xfrm>
            <a:prstGeom prst="round2DiagRect">
              <a:avLst/>
            </a:prstGeom>
          </p:spPr>
        </p:pic>
        <p:sp>
          <p:nvSpPr>
            <p:cNvPr id="6" name="矩形 5"/>
            <p:cNvSpPr/>
            <p:nvPr/>
          </p:nvSpPr>
          <p:spPr>
            <a:xfrm>
              <a:off x="4045" y="8096"/>
              <a:ext cx="1865" cy="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文本框 7"/>
          <p:cNvSpPr txBox="true"/>
          <p:nvPr/>
        </p:nvSpPr>
        <p:spPr>
          <a:xfrm>
            <a:off x="369570" y="4297045"/>
            <a:ext cx="3783965"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b="1">
                <a:solidFill>
                  <a:srgbClr val="00B0F0"/>
                </a:solidFill>
                <a:latin typeface="微软雅黑" panose="020B0503020204020204" charset="-122"/>
                <a:ea typeface="微软雅黑" panose="020B0503020204020204" charset="-122"/>
              </a:rPr>
              <a:t>农业文明</a:t>
            </a:r>
            <a:r>
              <a:rPr lang="zh-CN">
                <a:latin typeface="微软雅黑" panose="020B0503020204020204" charset="-122"/>
                <a:ea typeface="微软雅黑" panose="020B0503020204020204" charset="-122"/>
              </a:rPr>
              <a:t>的“</a:t>
            </a:r>
            <a:r>
              <a:rPr lang="zh-CN" b="1">
                <a:solidFill>
                  <a:srgbClr val="00B0F0"/>
                </a:solidFill>
                <a:latin typeface="微软雅黑" panose="020B0503020204020204" charset="-122"/>
                <a:ea typeface="微软雅黑" panose="020B0503020204020204" charset="-122"/>
              </a:rPr>
              <a:t>点</a:t>
            </a:r>
            <a:r>
              <a:rPr lang="zh-CN">
                <a:latin typeface="微软雅黑" panose="020B0503020204020204" charset="-122"/>
                <a:ea typeface="微软雅黑" panose="020B0503020204020204" charset="-122"/>
              </a:rPr>
              <a:t>”状结构让人类立足村庄，传承对世界和自己最基础的认知。</a:t>
            </a:r>
            <a:endParaRPr lang="zh-CN">
              <a:latin typeface="微软雅黑" panose="020B0503020204020204" charset="-122"/>
              <a:ea typeface="微软雅黑" panose="020B0503020204020204" charset="-122"/>
            </a:endParaRPr>
          </a:p>
        </p:txBody>
      </p:sp>
      <p:sp>
        <p:nvSpPr>
          <p:cNvPr id="9" name="文本框 8"/>
          <p:cNvSpPr txBox="true"/>
          <p:nvPr/>
        </p:nvSpPr>
        <p:spPr>
          <a:xfrm>
            <a:off x="4443730" y="4297045"/>
            <a:ext cx="3783965"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b="1">
                <a:solidFill>
                  <a:srgbClr val="00B0F0"/>
                </a:solidFill>
                <a:latin typeface="微软雅黑" panose="020B0503020204020204" charset="-122"/>
                <a:ea typeface="微软雅黑" panose="020B0503020204020204" charset="-122"/>
              </a:rPr>
              <a:t>工业文明</a:t>
            </a:r>
            <a:r>
              <a:rPr lang="zh-CN">
                <a:latin typeface="微软雅黑" panose="020B0503020204020204" charset="-122"/>
                <a:ea typeface="微软雅黑" panose="020B0503020204020204" charset="-122"/>
              </a:rPr>
              <a:t>的“</a:t>
            </a:r>
            <a:r>
              <a:rPr lang="zh-CN" b="1">
                <a:solidFill>
                  <a:srgbClr val="00B0F0"/>
                </a:solidFill>
                <a:latin typeface="微软雅黑" panose="020B0503020204020204" charset="-122"/>
                <a:ea typeface="微软雅黑" panose="020B0503020204020204" charset="-122"/>
              </a:rPr>
              <a:t>线</a:t>
            </a:r>
            <a:r>
              <a:rPr lang="zh-CN">
                <a:latin typeface="微软雅黑" panose="020B0503020204020204" charset="-122"/>
                <a:ea typeface="微软雅黑" panose="020B0503020204020204" charset="-122"/>
              </a:rPr>
              <a:t>”状结构让人类建立城市，级大地提升了理解和改造世界的能力。</a:t>
            </a:r>
            <a:endParaRPr lang="zh-CN">
              <a:latin typeface="微软雅黑" panose="020B0503020204020204" charset="-122"/>
              <a:ea typeface="微软雅黑" panose="020B0503020204020204" charset="-122"/>
            </a:endParaRPr>
          </a:p>
        </p:txBody>
      </p:sp>
      <p:sp>
        <p:nvSpPr>
          <p:cNvPr id="10" name="文本框 9"/>
          <p:cNvSpPr txBox="true"/>
          <p:nvPr/>
        </p:nvSpPr>
        <p:spPr>
          <a:xfrm>
            <a:off x="8436610" y="4297045"/>
            <a:ext cx="3482340" cy="1337945"/>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b="1">
                <a:solidFill>
                  <a:srgbClr val="00B0F0"/>
                </a:solidFill>
                <a:latin typeface="微软雅黑" panose="020B0503020204020204" charset="-122"/>
                <a:ea typeface="微软雅黑" panose="020B0503020204020204" charset="-122"/>
              </a:rPr>
              <a:t>互联网</a:t>
            </a:r>
            <a:r>
              <a:rPr lang="zh-CN">
                <a:latin typeface="微软雅黑" panose="020B0503020204020204" charset="-122"/>
                <a:ea typeface="微软雅黑" panose="020B0503020204020204" charset="-122"/>
              </a:rPr>
              <a:t>的“</a:t>
            </a:r>
            <a:r>
              <a:rPr lang="zh-CN" b="1">
                <a:solidFill>
                  <a:srgbClr val="00B0F0"/>
                </a:solidFill>
                <a:latin typeface="微软雅黑" panose="020B0503020204020204" charset="-122"/>
                <a:ea typeface="微软雅黑" panose="020B0503020204020204" charset="-122"/>
              </a:rPr>
              <a:t>网</a:t>
            </a:r>
            <a:r>
              <a:rPr lang="zh-CN">
                <a:latin typeface="微软雅黑" panose="020B0503020204020204" charset="-122"/>
                <a:ea typeface="微软雅黑" panose="020B0503020204020204" charset="-122"/>
              </a:rPr>
              <a:t>”状结构让人们在未来的网络协同中充分发挥创造性，让创新价值更凸显。</a:t>
            </a:r>
            <a:endParaRPr lang="zh-CN">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网络协同：新经济范式革命</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4" name="文本框 3"/>
          <p:cNvSpPr txBox="true"/>
          <p:nvPr/>
        </p:nvSpPr>
        <p:spPr>
          <a:xfrm>
            <a:off x="1322705" y="1123950"/>
            <a:ext cx="9546590" cy="470789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农业时代</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自给自足、村社范围的</a:t>
            </a:r>
            <a:r>
              <a:rPr lang="zh-CN" altLang="en-US" sz="2000" b="1">
                <a:solidFill>
                  <a:srgbClr val="00B0F0"/>
                </a:solidFill>
                <a:latin typeface="微软雅黑" panose="020B0503020204020204" charset="-122"/>
                <a:ea typeface="微软雅黑" panose="020B0503020204020204" charset="-122"/>
              </a:rPr>
              <a:t>简单交换</a:t>
            </a:r>
            <a:r>
              <a:rPr lang="zh-CN" altLang="en-US" sz="2000">
                <a:latin typeface="微软雅黑" panose="020B0503020204020204" charset="-122"/>
                <a:ea typeface="微软雅黑" panose="020B0503020204020204" charset="-122"/>
              </a:rPr>
              <a:t>的经济范式可以用“点”描述。</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工业时代</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“线”是经济范式的典型意向，如</a:t>
            </a:r>
            <a:r>
              <a:rPr lang="zh-CN" altLang="en-US" sz="2000" b="1">
                <a:solidFill>
                  <a:srgbClr val="00B0F0"/>
                </a:solidFill>
                <a:latin typeface="微软雅黑" panose="020B0503020204020204" charset="-122"/>
                <a:ea typeface="微软雅黑" panose="020B0503020204020204" charset="-122"/>
              </a:rPr>
              <a:t>流水线</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供应链</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科层制</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万物互联时代</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经济范式最根本的特质就是“网”，即</a:t>
            </a:r>
            <a:r>
              <a:rPr lang="zh-CN" altLang="en-US" sz="2000" b="1">
                <a:solidFill>
                  <a:srgbClr val="00B0F0"/>
                </a:solidFill>
                <a:latin typeface="微软雅黑" panose="020B0503020204020204" charset="-122"/>
                <a:ea typeface="微软雅黑" panose="020B0503020204020204" charset="-122"/>
              </a:rPr>
              <a:t>开放的网络结构</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自由的多元协同</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分布式的自组织体系</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互联网时代，“</a:t>
            </a:r>
            <a:r>
              <a:rPr lang="zh-CN" altLang="en-US" sz="2000" b="1">
                <a:solidFill>
                  <a:srgbClr val="00B0F0"/>
                </a:solidFill>
                <a:latin typeface="微软雅黑" panose="020B0503020204020204" charset="-122"/>
                <a:ea typeface="微软雅黑" panose="020B0503020204020204" charset="-122"/>
              </a:rPr>
              <a:t>网络协同</a:t>
            </a:r>
            <a:r>
              <a:rPr lang="zh-CN" altLang="en-US" sz="2000">
                <a:latin typeface="微软雅黑" panose="020B0503020204020204" charset="-122"/>
                <a:ea typeface="微软雅黑" panose="020B0503020204020204" charset="-122"/>
              </a:rPr>
              <a:t>”这种新的经济范式在商业领域正在取代工业时代相对封闭的体系，成为</a:t>
            </a:r>
            <a:r>
              <a:rPr lang="zh-CN" altLang="en-US" sz="2000" b="1">
                <a:solidFill>
                  <a:srgbClr val="00B0F0"/>
                </a:solidFill>
                <a:latin typeface="微软雅黑" panose="020B0503020204020204" charset="-122"/>
                <a:ea typeface="微软雅黑" panose="020B0503020204020204" charset="-122"/>
              </a:rPr>
              <a:t>基本合作范式</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淘宝</a:t>
            </a:r>
            <a:r>
              <a:rPr lang="en-US" altLang="zh-CN" sz="3200" dirty="0">
                <a:solidFill>
                  <a:schemeClr val="bg1"/>
                </a:solidFill>
                <a:latin typeface="微软雅黑" panose="020B0503020204020204" charset="-122"/>
                <a:ea typeface="微软雅黑" panose="020B0503020204020204" charset="-122"/>
                <a:sym typeface="+mn-ea"/>
              </a:rPr>
              <a:t>—</a:t>
            </a:r>
            <a:r>
              <a:rPr lang="zh-CN" altLang="en-US" sz="3200" dirty="0">
                <a:solidFill>
                  <a:schemeClr val="bg1"/>
                </a:solidFill>
                <a:latin typeface="微软雅黑" panose="020B0503020204020204" charset="-122"/>
                <a:ea typeface="微软雅黑" panose="020B0503020204020204" charset="-122"/>
                <a:sym typeface="+mn-ea"/>
              </a:rPr>
              <a:t>一个协同网络不断生长的过程</a:t>
            </a:r>
            <a:endParaRPr lang="zh-CN" altLang="en-US" sz="3200" dirty="0">
              <a:solidFill>
                <a:schemeClr val="bg1"/>
              </a:solidFill>
              <a:latin typeface="微软雅黑" panose="020B0503020204020204" charset="-122"/>
              <a:ea typeface="微软雅黑" panose="020B0503020204020204" charset="-122"/>
              <a:sym typeface="+mn-ea"/>
            </a:endParaRPr>
          </a:p>
        </p:txBody>
      </p:sp>
      <p:graphicFrame>
        <p:nvGraphicFramePr>
          <p:cNvPr id="3" name="图示 2"/>
          <p:cNvGraphicFramePr/>
          <p:nvPr/>
        </p:nvGraphicFramePr>
        <p:xfrm>
          <a:off x="4064000" y="1168400"/>
          <a:ext cx="8128000" cy="54184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图片 5"/>
          <p:cNvPicPr>
            <a:picLocks noChangeAspect="true"/>
          </p:cNvPicPr>
          <p:nvPr/>
        </p:nvPicPr>
        <p:blipFill>
          <a:blip r:embed="rId9"/>
          <a:stretch>
            <a:fillRect/>
          </a:stretch>
        </p:blipFill>
        <p:spPr>
          <a:xfrm>
            <a:off x="1151255" y="1360805"/>
            <a:ext cx="2399030" cy="4404360"/>
          </a:xfrm>
          <a:prstGeom prst="rect">
            <a:avLst/>
          </a:prstGeom>
        </p:spPr>
      </p:pic>
      <p:sp>
        <p:nvSpPr>
          <p:cNvPr id="7" name="右箭头 6"/>
          <p:cNvSpPr/>
          <p:nvPr/>
        </p:nvSpPr>
        <p:spPr>
          <a:xfrm>
            <a:off x="3702050" y="3789680"/>
            <a:ext cx="1234440" cy="36131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8" name="文本框 7"/>
          <p:cNvSpPr txBox="true"/>
          <p:nvPr/>
        </p:nvSpPr>
        <p:spPr>
          <a:xfrm>
            <a:off x="785495" y="5847080"/>
            <a:ext cx="3278505" cy="829945"/>
          </a:xfrm>
          <a:prstGeom prst="rect">
            <a:avLst/>
          </a:prstGeom>
          <a:noFill/>
        </p:spPr>
        <p:txBody>
          <a:bodyPr wrap="square" rtlCol="0">
            <a:spAutoFit/>
          </a:bodyPr>
          <a:p>
            <a:pPr fontAlgn="auto">
              <a:lnSpc>
                <a:spcPct val="150000"/>
              </a:lnSpc>
            </a:pPr>
            <a:r>
              <a:rPr lang="zh-CN" sz="1600">
                <a:latin typeface="微软雅黑" panose="020B0503020204020204" charset="-122"/>
                <a:ea typeface="微软雅黑" panose="020B0503020204020204" charset="-122"/>
              </a:rPr>
              <a:t>淘宝带给社会的第一个价值是大幅降低开店成本</a:t>
            </a:r>
            <a:endParaRPr lang="zh-CN" altLang="en-US" sz="16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3121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淘宝—一个协同网络不断生长的过程（续）</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rcRect l="25026" t="4048" r="28097"/>
          <a:stretch>
            <a:fillRect/>
          </a:stretch>
        </p:blipFill>
        <p:spPr>
          <a:xfrm>
            <a:off x="1580515" y="3192145"/>
            <a:ext cx="1415415" cy="1791335"/>
          </a:xfrm>
          <a:prstGeom prst="rect">
            <a:avLst/>
          </a:prstGeom>
        </p:spPr>
      </p:pic>
      <p:pic>
        <p:nvPicPr>
          <p:cNvPr id="3" name="图片 2"/>
          <p:cNvPicPr>
            <a:picLocks noChangeAspect="true"/>
          </p:cNvPicPr>
          <p:nvPr/>
        </p:nvPicPr>
        <p:blipFill>
          <a:blip r:embed="rId5"/>
          <a:srcRect t="6126"/>
          <a:stretch>
            <a:fillRect/>
          </a:stretch>
        </p:blipFill>
        <p:spPr>
          <a:xfrm>
            <a:off x="8961755" y="2326005"/>
            <a:ext cx="2110740" cy="3523615"/>
          </a:xfrm>
          <a:prstGeom prst="rect">
            <a:avLst/>
          </a:prstGeom>
        </p:spPr>
      </p:pic>
      <p:pic>
        <p:nvPicPr>
          <p:cNvPr id="4" name="图片 3"/>
          <p:cNvPicPr>
            <a:picLocks noChangeAspect="true"/>
          </p:cNvPicPr>
          <p:nvPr/>
        </p:nvPicPr>
        <p:blipFill>
          <a:blip r:embed="rId6"/>
          <a:srcRect l="7129" t="6127" r="7669" b="6089"/>
          <a:stretch>
            <a:fillRect/>
          </a:stretch>
        </p:blipFill>
        <p:spPr>
          <a:xfrm>
            <a:off x="4987925" y="3364230"/>
            <a:ext cx="1403985" cy="1446530"/>
          </a:xfrm>
          <a:prstGeom prst="rect">
            <a:avLst/>
          </a:prstGeom>
        </p:spPr>
      </p:pic>
      <p:sp>
        <p:nvSpPr>
          <p:cNvPr id="5" name="文本框 4"/>
          <p:cNvSpPr txBox="true"/>
          <p:nvPr/>
        </p:nvSpPr>
        <p:spPr>
          <a:xfrm>
            <a:off x="1322705" y="944880"/>
            <a:ext cx="9546590" cy="101473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零售直接参与者充分互动</a:t>
            </a:r>
            <a:r>
              <a:rPr lang="zh-CN" sz="2000">
                <a:latin typeface="微软雅黑" panose="020B0503020204020204" charset="-122"/>
                <a:ea typeface="微软雅黑" panose="020B0503020204020204" charset="-122"/>
              </a:rPr>
              <a:t>：淘宝鼓励商家和消费者直接、充分地连接、互动，极大地激发了买家和卖家的积极性和创造力，零售网络扩张的效益被成倍放大。</a:t>
            </a:r>
            <a:endParaRPr lang="zh-CN" altLang="en-US" sz="2000">
              <a:latin typeface="微软雅黑" panose="020B0503020204020204" charset="-122"/>
              <a:ea typeface="微软雅黑" panose="020B0503020204020204" charset="-122"/>
            </a:endParaRPr>
          </a:p>
        </p:txBody>
      </p:sp>
      <p:sp>
        <p:nvSpPr>
          <p:cNvPr id="8" name="文本框 7"/>
          <p:cNvSpPr txBox="true"/>
          <p:nvPr/>
        </p:nvSpPr>
        <p:spPr>
          <a:xfrm>
            <a:off x="1314450" y="5278755"/>
            <a:ext cx="1946910" cy="506730"/>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a:latin typeface="微软雅黑" panose="020B0503020204020204" charset="-122"/>
                <a:ea typeface="微软雅黑" panose="020B0503020204020204" charset="-122"/>
              </a:rPr>
              <a:t>买家与卖家互动</a:t>
            </a:r>
            <a:endParaRPr lang="zh-CN">
              <a:latin typeface="微软雅黑" panose="020B0503020204020204" charset="-122"/>
              <a:ea typeface="微软雅黑" panose="020B0503020204020204" charset="-122"/>
            </a:endParaRPr>
          </a:p>
        </p:txBody>
      </p:sp>
      <p:sp>
        <p:nvSpPr>
          <p:cNvPr id="6" name="文本框 5"/>
          <p:cNvSpPr txBox="true"/>
          <p:nvPr/>
        </p:nvSpPr>
        <p:spPr>
          <a:xfrm>
            <a:off x="4837430" y="5278755"/>
            <a:ext cx="1946910" cy="506730"/>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a:latin typeface="微软雅黑" panose="020B0503020204020204" charset="-122"/>
                <a:ea typeface="微软雅黑" panose="020B0503020204020204" charset="-122"/>
              </a:rPr>
              <a:t>卖家与卖家互动</a:t>
            </a:r>
            <a:endParaRPr lang="zh-CN">
              <a:latin typeface="微软雅黑" panose="020B0503020204020204" charset="-122"/>
              <a:ea typeface="微软雅黑" panose="020B0503020204020204" charset="-122"/>
            </a:endParaRPr>
          </a:p>
        </p:txBody>
      </p:sp>
      <p:sp>
        <p:nvSpPr>
          <p:cNvPr id="7" name="文本框 6"/>
          <p:cNvSpPr txBox="true"/>
          <p:nvPr/>
        </p:nvSpPr>
        <p:spPr>
          <a:xfrm>
            <a:off x="9125585" y="6050915"/>
            <a:ext cx="1946910" cy="506730"/>
          </a:xfrm>
          <a:prstGeom prst="rect">
            <a:avLst/>
          </a:prstGeom>
          <a:noFill/>
        </p:spPr>
        <p:txBody>
          <a:bodyPr wrap="square" rtlCol="0">
            <a:spAutoFit/>
          </a:bodyPr>
          <a:p>
            <a:pPr indent="0" algn="just" fontAlgn="auto">
              <a:lnSpc>
                <a:spcPct val="150000"/>
              </a:lnSpc>
              <a:buFont typeface="Arial" panose="020B0604020202020204" pitchFamily="34" charset="0"/>
              <a:buNone/>
            </a:pPr>
            <a:r>
              <a:rPr lang="zh-CN">
                <a:latin typeface="微软雅黑" panose="020B0503020204020204" charset="-122"/>
                <a:ea typeface="微软雅黑" panose="020B0503020204020204" charset="-122"/>
              </a:rPr>
              <a:t>买家与买家互动</a:t>
            </a:r>
            <a:endParaRPr lang="zh-CN">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21055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淘宝—一个协同网络不断生长的过程（续）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5" name="文本框 4"/>
          <p:cNvSpPr txBox="true"/>
          <p:nvPr/>
        </p:nvSpPr>
        <p:spPr>
          <a:xfrm>
            <a:off x="1322705" y="944880"/>
            <a:ext cx="9546590" cy="2399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多元角色推动网络协同扩张</a:t>
            </a:r>
            <a:r>
              <a:rPr lang="zh-CN" sz="2000">
                <a:latin typeface="微软雅黑" panose="020B0503020204020204" charset="-122"/>
                <a:ea typeface="微软雅黑" panose="020B0503020204020204" charset="-122"/>
              </a:rPr>
              <a:t>：</a:t>
            </a:r>
            <a:r>
              <a:rPr lang="zh-CN" sz="2000" b="1">
                <a:solidFill>
                  <a:srgbClr val="00B0F0"/>
                </a:solidFill>
                <a:latin typeface="微软雅黑" panose="020B0503020204020204" charset="-122"/>
                <a:ea typeface="微软雅黑" panose="020B0503020204020204" charset="-122"/>
              </a:rPr>
              <a:t>买卖双边市场</a:t>
            </a:r>
            <a:r>
              <a:rPr lang="zh-CN" sz="2000">
                <a:latin typeface="微软雅黑" panose="020B0503020204020204" charset="-122"/>
                <a:ea typeface="微软雅黑" panose="020B0503020204020204" charset="-122"/>
              </a:rPr>
              <a:t>扩张是淘宝早期的核心特征，当越来越多</a:t>
            </a:r>
            <a:r>
              <a:rPr lang="zh-CN" sz="2000" b="1">
                <a:solidFill>
                  <a:srgbClr val="00B0F0"/>
                </a:solidFill>
                <a:latin typeface="微软雅黑" panose="020B0503020204020204" charset="-122"/>
                <a:ea typeface="微软雅黑" panose="020B0503020204020204" charset="-122"/>
              </a:rPr>
              <a:t>支持</a:t>
            </a:r>
            <a:r>
              <a:rPr lang="zh-CN" sz="2000">
                <a:latin typeface="微软雅黑" panose="020B0503020204020204" charset="-122"/>
                <a:ea typeface="微软雅黑" panose="020B0503020204020204" charset="-122"/>
              </a:rPr>
              <a:t>买卖双方更好</a:t>
            </a:r>
            <a:r>
              <a:rPr lang="zh-CN" sz="2000" b="1">
                <a:solidFill>
                  <a:srgbClr val="00B0F0"/>
                </a:solidFill>
                <a:latin typeface="微软雅黑" panose="020B0503020204020204" charset="-122"/>
                <a:ea typeface="微软雅黑" panose="020B0503020204020204" charset="-122"/>
              </a:rPr>
              <a:t>互动</a:t>
            </a:r>
            <a:r>
              <a:rPr lang="zh-CN" sz="2000">
                <a:latin typeface="微软雅黑" panose="020B0503020204020204" charset="-122"/>
                <a:ea typeface="微软雅黑" panose="020B0503020204020204" charset="-122"/>
              </a:rPr>
              <a:t>的角色产生后，淘宝就从一个简单的双边市场演化为一个复杂的多边市场，多元角色相互协同推动零售网络扩张。</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b="1">
                <a:solidFill>
                  <a:srgbClr val="00B0F0"/>
                </a:solidFill>
                <a:latin typeface="微软雅黑" panose="020B0503020204020204" charset="-122"/>
                <a:ea typeface="微软雅黑" panose="020B0503020204020204" charset="-122"/>
              </a:rPr>
              <a:t>多点协作的平台</a:t>
            </a:r>
            <a:r>
              <a:rPr lang="zh-CN" altLang="en-US" sz="2000">
                <a:latin typeface="微软雅黑" panose="020B0503020204020204" charset="-122"/>
                <a:ea typeface="微软雅黑" panose="020B0503020204020204" charset="-122"/>
              </a:rPr>
              <a:t>总体势能已逐渐超过传统的交易线，多个卖家犹如蚂蚁雄兵集合起来，每天服务上亿次客户，交易额以每分钟亿元为单位，远非任何线下零售商可比。</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r="64416"/>
          <a:stretch>
            <a:fillRect/>
          </a:stretch>
        </p:blipFill>
        <p:spPr>
          <a:xfrm>
            <a:off x="5930265" y="5387340"/>
            <a:ext cx="1080770" cy="1078865"/>
          </a:xfrm>
          <a:prstGeom prst="rect">
            <a:avLst/>
          </a:prstGeom>
        </p:spPr>
      </p:pic>
      <p:pic>
        <p:nvPicPr>
          <p:cNvPr id="3" name="图片 2"/>
          <p:cNvPicPr>
            <a:picLocks noChangeAspect="true"/>
          </p:cNvPicPr>
          <p:nvPr/>
        </p:nvPicPr>
        <p:blipFill>
          <a:blip r:embed="rId5"/>
          <a:stretch>
            <a:fillRect/>
          </a:stretch>
        </p:blipFill>
        <p:spPr>
          <a:xfrm>
            <a:off x="2855595" y="3908425"/>
            <a:ext cx="2609215" cy="2609215"/>
          </a:xfrm>
          <a:prstGeom prst="rect">
            <a:avLst/>
          </a:prstGeom>
        </p:spPr>
      </p:pic>
      <p:pic>
        <p:nvPicPr>
          <p:cNvPr id="4" name="图片 3"/>
          <p:cNvPicPr>
            <a:picLocks noChangeAspect="true"/>
          </p:cNvPicPr>
          <p:nvPr/>
        </p:nvPicPr>
        <p:blipFill>
          <a:blip r:embed="rId6"/>
          <a:stretch>
            <a:fillRect/>
          </a:stretch>
        </p:blipFill>
        <p:spPr>
          <a:xfrm>
            <a:off x="643890" y="4308475"/>
            <a:ext cx="1984375" cy="1486535"/>
          </a:xfrm>
          <a:prstGeom prst="rect">
            <a:avLst/>
          </a:prstGeom>
        </p:spPr>
      </p:pic>
      <p:pic>
        <p:nvPicPr>
          <p:cNvPr id="6" name="图片 5"/>
          <p:cNvPicPr>
            <a:picLocks noChangeAspect="true"/>
          </p:cNvPicPr>
          <p:nvPr/>
        </p:nvPicPr>
        <p:blipFill>
          <a:blip r:embed="rId7"/>
          <a:stretch>
            <a:fillRect/>
          </a:stretch>
        </p:blipFill>
        <p:spPr>
          <a:xfrm>
            <a:off x="9091295" y="3908425"/>
            <a:ext cx="1989455" cy="697865"/>
          </a:xfrm>
          <a:prstGeom prst="rect">
            <a:avLst/>
          </a:prstGeom>
        </p:spPr>
      </p:pic>
      <p:pic>
        <p:nvPicPr>
          <p:cNvPr id="7" name="图片 6"/>
          <p:cNvPicPr>
            <a:picLocks noChangeAspect="true"/>
          </p:cNvPicPr>
          <p:nvPr/>
        </p:nvPicPr>
        <p:blipFill>
          <a:blip r:embed="rId8"/>
          <a:srcRect l="19045" t="17753" r="23107" b="24225"/>
          <a:stretch>
            <a:fillRect/>
          </a:stretch>
        </p:blipFill>
        <p:spPr>
          <a:xfrm>
            <a:off x="7685405" y="4840605"/>
            <a:ext cx="2270125" cy="1508760"/>
          </a:xfrm>
          <a:prstGeom prst="rect">
            <a:avLst/>
          </a:prstGeom>
        </p:spPr>
      </p:pic>
      <p:pic>
        <p:nvPicPr>
          <p:cNvPr id="8" name="图片 7"/>
          <p:cNvPicPr>
            <a:picLocks noChangeAspect="true"/>
          </p:cNvPicPr>
          <p:nvPr/>
        </p:nvPicPr>
        <p:blipFill>
          <a:blip r:embed="rId9"/>
          <a:stretch>
            <a:fillRect/>
          </a:stretch>
        </p:blipFill>
        <p:spPr>
          <a:xfrm>
            <a:off x="5786755" y="4253865"/>
            <a:ext cx="2054225" cy="655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2">
      <extobjdata type="44B7C0F4-79DB-4F8B-9303-0E098D69D8BE" data="ewogICAiTGFzdFVybCIgOiAiaHR0cDovL3d3dy50b3BzY2FuLmNvbS93cHMvaW5kZXguaHRtbD90ZXh0PWh0dHBzJTNBJTJGJTJGd3d3LnByb2Nlc3Nvbi5jb20lMkZ2aWV3JTJGbGluayUyRjYxMWY1Nzc3N2Q5YzA4MzRhYTYwZDM3NC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2536</Words>
  <Application>WPS 演示</Application>
  <PresentationFormat>宽屏</PresentationFormat>
  <Paragraphs>134</Paragraphs>
  <Slides>17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宋体</vt:lpstr>
      <vt:lpstr>Wingdings</vt:lpstr>
      <vt:lpstr>微软雅黑</vt:lpstr>
      <vt:lpstr>经典综艺体简</vt:lpstr>
      <vt:lpstr>新宋体</vt:lpstr>
      <vt:lpstr>Wingdings</vt:lpstr>
      <vt:lpstr>Arial Unicode MS</vt:lpstr>
      <vt:lpstr>Arial Black</vt:lpstr>
      <vt:lpstr>Times New Roman</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76</cp:revision>
  <dcterms:created xsi:type="dcterms:W3CDTF">2021-08-23T16:17:04Z</dcterms:created>
  <dcterms:modified xsi:type="dcterms:W3CDTF">2021-08-23T16:17:04Z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